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44" r:id="rId2"/>
    <p:sldId id="322" r:id="rId3"/>
    <p:sldId id="337" r:id="rId4"/>
    <p:sldId id="341" r:id="rId5"/>
    <p:sldId id="695" r:id="rId6"/>
    <p:sldId id="697" r:id="rId7"/>
    <p:sldId id="696" r:id="rId8"/>
    <p:sldId id="698" r:id="rId9"/>
    <p:sldId id="699" r:id="rId10"/>
    <p:sldId id="330" r:id="rId11"/>
    <p:sldId id="342" r:id="rId12"/>
    <p:sldId id="343" r:id="rId13"/>
    <p:sldId id="315" r:id="rId14"/>
    <p:sldId id="323" r:id="rId15"/>
    <p:sldId id="319" r:id="rId16"/>
    <p:sldId id="320" r:id="rId17"/>
    <p:sldId id="321" r:id="rId18"/>
    <p:sldId id="324" r:id="rId19"/>
    <p:sldId id="325" r:id="rId20"/>
    <p:sldId id="326" r:id="rId21"/>
    <p:sldId id="329" r:id="rId22"/>
    <p:sldId id="338" r:id="rId23"/>
    <p:sldId id="313" r:id="rId24"/>
    <p:sldId id="350" r:id="rId25"/>
    <p:sldId id="351" r:id="rId26"/>
    <p:sldId id="625" r:id="rId27"/>
    <p:sldId id="659" r:id="rId28"/>
    <p:sldId id="352" r:id="rId29"/>
    <p:sldId id="649" r:id="rId30"/>
    <p:sldId id="346" r:id="rId31"/>
    <p:sldId id="694" r:id="rId32"/>
    <p:sldId id="701" r:id="rId33"/>
    <p:sldId id="702" r:id="rId34"/>
    <p:sldId id="347" r:id="rId35"/>
    <p:sldId id="348" r:id="rId36"/>
    <p:sldId id="7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6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0884"/>
  </p:normalViewPr>
  <p:slideViewPr>
    <p:cSldViewPr snapToGrid="0">
      <p:cViewPr varScale="1">
        <p:scale>
          <a:sx n="116" d="100"/>
          <a:sy n="116" d="100"/>
        </p:scale>
        <p:origin x="1616" y="1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F629D-4FC8-7E47-B65D-97E56BEFFCA2}" type="datetimeFigureOut">
              <a:rPr lang="en-US" smtClean="0"/>
              <a:t>6/20/25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8D454-447B-D641-9268-7FE793071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EE12-9994-8B1F-CA1B-25D11F55B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00A59-C7A0-012E-D748-9E127180F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D8A48-FE14-BC36-5F26-9B3A90F86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DD7CF-B32F-15B8-E444-E850A3131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1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5AA5-D14B-9938-5DA2-51A117F3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4E014-8694-5BF2-61A8-DE05EA49B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6F5E1-8D48-6C11-67F5-908EBCCF1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2F8E7-A3E7-9167-1FF8-8743A5357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76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B6980-EF57-C3F2-5D85-13C8EADCC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B2B76-6C2A-18AC-B3E3-27C984F71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ECB3C-A1FE-1AAA-3F9F-65FDA1E6F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1AA82-95E9-CEEE-AA2B-2C403432E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3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79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32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15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6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2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2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78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computational detail is as follow. We mainly used ABINIT for our EO tensor calculation using DFPT, linear response, and 2n+1 theorem. For the phonon dispersion that we will show later, we used PHONOPY to calculate the harmonic approximation dynamical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94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86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26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31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92BF-CE9F-ED91-5ED4-7A619F2C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798D6-9EA8-57D9-D21A-2FC00EB18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91364-0AC7-5B5E-FA12-2E8991D23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750F9-61DF-D18E-782A-D2A8B534E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8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F524B-75BB-95FE-49DC-269BCC57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3266A-BA3F-1D48-7FF5-A2A80A5C5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3473E-C61E-A82B-7F5D-78EB76FD8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670EF-CE98-C6D6-FAEF-6201D02D62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42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505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2241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22CB-44AA-A982-3C44-566478F1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AFBC6-BD32-23ED-A8C8-10F2FFA80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FE64D-D085-BECD-B192-218085264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1D96A-2D65-9D2B-2169-6C9191D53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94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7419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3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172A3-12AB-0413-A607-742CCDB9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447E6-9AC5-6A3C-8C63-4FBF8843A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086173-227C-3B8C-241A-D08930740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90DF8-EB58-769C-C825-270FF6DBB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56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9730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C73B3-CF87-FC4A-C38E-C8C0A936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08109-FDD1-5E20-714A-BAC8D34B1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C2428-59E1-5C0A-497A-5C00E954D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F5CCE-214F-5B18-D04D-6CD94AEDB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4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CD869-E01A-1147-9A1A-482CD85A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F9BB0-19F4-3500-EE93-7D717DCE8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9402D-20BE-A76F-C621-312EA816B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2522F-8C26-9067-4851-E352377E4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434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32F6F-90DA-637C-A0A8-BE35711A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96503-B45C-27D2-87E4-9451CE9B9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E3785-40E2-FC46-61F1-640FCA125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15F35-7BEF-2ABD-B70F-EB3FF6518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00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498A9-EAD8-92FE-038D-0A71A908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8E25E4-A437-A8D1-8DB3-46A4F38C2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9EC2E-C8AF-10CE-958A-ED3986703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7A567-725C-E5B8-3272-4565081B4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89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62A8B-7C31-8D5E-C24C-31676D5C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1F88B-8AE8-1370-0C62-4E7728F13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6F61A-002F-36A7-4510-343076C97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5141-EC95-059D-F700-F19B1CB09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E575-33DE-4CD9-C915-18DA7D9D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EFBD9-94C0-386F-CD2C-7712D0951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94F2DB-A37B-AED9-2B6D-65290F112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D9401-8EE9-3586-5A2A-2371C18B2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3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A4E19-BC96-8C99-E8E8-4E0C41743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0FDE2-62EB-EB73-4616-43BAE603D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F40B9-782A-0D4D-82C6-933BAC0C9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F7687-9CE8-37B7-1E07-21B9FA0EE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43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79E98-A3D8-5175-FFAF-3019D5B4D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1F360-BA14-B3A8-9736-55050E81D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CEC76-4F8A-21E5-419D-0282A357E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B4669-62DA-D96C-FB0C-53C0A5D6B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5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0F570-D12B-069F-C733-297A639F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89A3A-1CF4-AA6C-957E-82192AD43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71C29-8FC9-6F64-4BCF-C07DAB7CC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6C0AA-F698-10E2-CE36-3C2F3B3F5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C5A49-93F8-9F4A-AC9B-744BC30C23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BA6ED-9799-A292-25EB-9B375167C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D070D-1CF4-BDC8-4500-E8E67556C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14FF1C-B639-A373-B0F7-ADCEEF763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990F2-821C-C4B8-A1B2-F0668525DF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27323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4FABF-DC65-6467-7FB6-F4C0E97F1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753AE-8253-437C-0B1E-9396C69E4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1051CE-7BA3-E3D4-83A1-A46F72700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60A6A-FAB5-0714-98A3-8AFDD0F6A4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9548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B62B-DACB-7526-E11D-1AE1A9E95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1C5D9-33A6-50D2-365B-7694DDA81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41EFF-1E3D-3187-C595-CBC54C45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224D-6C09-C04C-AA84-4828575EA40B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CDD6A-14B1-FE08-885A-F23247CB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B04BB-6A13-D9ED-37D0-15417E3E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6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5A7A-E6F9-F157-13B6-7B58A55F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B77BF-FCCE-E310-28E4-17A16780C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118E5-A341-43A0-B535-0F2EB54F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B038-4229-154C-9FFD-8C3E1D208928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0D84-B5EB-3571-6E04-FD91C734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5BA6-CC18-01A7-3E62-1122E9DE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6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B59A3-0B9C-31ED-AFC2-6365F4024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FFE6F-AC9A-3A92-EFFC-6B695E5DC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EE4AB-9AE2-7280-D64A-3B9ECA75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0D16-A3B4-2140-A0CE-598EAA844245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254AF-241A-901A-795D-94E445BB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39689-8DDF-C6B5-6022-BD501AD8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보통 슬라이드">
  <p:cSld name="보통 슬라이드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209027" y="163789"/>
            <a:ext cx="11661396" cy="68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gun Gothic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56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7F95-1786-FA49-D963-F3D03ED6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B5359-9532-E37E-8344-6ABECE78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D8D7E-C797-85F8-BDB0-133B9338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27BC-A7A4-D243-901E-51E9C43BF5E6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DA03-409A-9559-34B2-D7556EB1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E5C2-056A-CFD1-A6E7-F548ECAB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000C-4F81-37D7-B83A-E2D62C03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5CDF6-DCF7-2683-0CF0-08C619E75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809D-C4CD-736C-DC6C-0A2BB4E8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0379-C2D4-1148-BA21-F75215E28086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1F7C6-92F2-0081-4559-01DC3A70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F1F7D-44A7-18AE-78D9-91CBE7A6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4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70FD-EC1B-95B6-71E7-369794FB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7B7C-03BA-23B8-76A2-ACFAF05BE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6F167-5BD7-2E9C-77D9-56EA8C478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63DBC-BBCA-4A79-11A0-EBA62F6A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AF43-F925-3747-B891-B5B87636B3D7}" type="datetime1">
              <a:rPr lang="en-US" smtClean="0"/>
              <a:t>6/20/25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42D54-B083-8919-BCBA-2DA5A107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AC33C-842C-2BFF-6C6E-162503D9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5043-82D8-9977-D387-8574BCD5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48A05-C241-2681-90A3-000AAB4D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EE5A5-7069-3055-5567-CBB60DE0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91C1A-E5F8-C077-108F-B3177B601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8201A-8138-46A5-35D1-0A21DA579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0081A-CDF6-D364-9219-CE441EA5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A861-CFCD-C348-AE6E-00B8A982B50F}" type="datetime1">
              <a:rPr lang="en-US" smtClean="0"/>
              <a:t>6/20/25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902EB-33E6-DC86-0B35-6BA49FD1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EA173-6627-57AD-3AF3-6BF91AAC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B92F-2944-28A4-85A3-E166639F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BB8FD5-79FA-0A71-7BA1-2A801E8D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2D70-29DC-504C-B99F-4F0ACD80D078}" type="datetime1">
              <a:rPr lang="en-US" smtClean="0"/>
              <a:t>6/20/25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ED77C-450D-37E0-2B75-66E3ABEC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06402-6943-6798-E801-1C05E57E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0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4A744-C863-3DD9-CFFA-BDCDB107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8150-AB4D-A747-940E-BDF27BC9DCA8}" type="datetime1">
              <a:rPr lang="en-US" smtClean="0"/>
              <a:t>6/20/25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AC308-E708-1E4F-D977-80ACAED5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320A4-38AE-08EF-1781-C7C8F63E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3EB6-2646-2D71-39FA-FC33A48A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13FB-92AF-ADF5-9A1F-DEAD182B3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01879-E51C-8135-FFDA-7977483A7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10E8A-4F02-34F1-6BE3-ECB02C48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698C-9A77-B84B-ACA7-E82DFFF8EE9A}" type="datetime1">
              <a:rPr lang="en-US" smtClean="0"/>
              <a:t>6/20/25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1F0B0-ED8F-2EE2-EF3C-58206211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820CD-C6CC-BFF1-0C38-16CAA450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9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7ED2-A18C-BA92-3ECD-223C012B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617A4-786B-114B-9651-7C32B8243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4855C-FB21-2FF9-01ED-8851216C6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24095-EED3-07A3-EB1B-89C01957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117D-2ABE-E242-A259-5B2BC2CBF7E9}" type="datetime1">
              <a:rPr lang="en-US" smtClean="0"/>
              <a:t>6/20/25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AC9C4-DFEA-5FC9-928C-77029B73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DC425-3104-C39F-F9DB-A78F5AE8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237CE-289B-6306-806C-D25CD621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3CE12-2315-54D6-C9D5-C9630F5B6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1DCA-5E1A-18BA-3611-67F125900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A6FB8-DE4B-6F44-891B-8BC4E71B2732}" type="datetime1">
              <a:rPr lang="en-US" smtClean="0"/>
              <a:t>6/20/25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792E7-8189-176C-A60A-9198C867E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17A9E-8B06-64FD-92A7-1899F6768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9F363-C5F4-9748-97E3-398F4734F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9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1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1.em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microsoft.com/office/2017/06/relationships/model3d" Target="../media/model3d2.glb"/><Relationship Id="rId3" Type="http://schemas.openxmlformats.org/officeDocument/2006/relationships/tags" Target="../tags/tag6.xml"/><Relationship Id="rId7" Type="http://schemas.openxmlformats.org/officeDocument/2006/relationships/image" Target="../media/image61.emf"/><Relationship Id="rId12" Type="http://schemas.openxmlformats.org/officeDocument/2006/relationships/image" Target="../media/image6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7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4.emf"/><Relationship Id="rId4" Type="http://schemas.openxmlformats.org/officeDocument/2006/relationships/tags" Target="../tags/tag7.xml"/><Relationship Id="rId9" Type="http://schemas.openxmlformats.org/officeDocument/2006/relationships/image" Target="../media/image63.emf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tags" Target="../tags/tag11.xml"/><Relationship Id="rId7" Type="http://schemas.openxmlformats.org/officeDocument/2006/relationships/image" Target="../media/image8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3D1B7-7712-4A44-4468-247C9C41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2B5F82C-F268-06BE-3317-EA883CBB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56" y="2831646"/>
            <a:ext cx="8185283" cy="114319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A8C0625-50F8-7BBE-0421-0CE6C72EDD66}"/>
              </a:ext>
            </a:extLst>
          </p:cNvPr>
          <p:cNvSpPr txBox="1">
            <a:spLocks/>
          </p:cNvSpPr>
          <p:nvPr/>
        </p:nvSpPr>
        <p:spPr>
          <a:xfrm>
            <a:off x="7005268" y="-29701"/>
            <a:ext cx="5214026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Concerto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DCDFA7-A590-F2AA-D828-93ABD6420842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9653C40-91D9-A49C-D954-A7717474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51DDF51-241F-EDB1-B9F9-117545AAA0A3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E3FDFA-8C4F-B2D0-F547-90070FC37F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04454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Materials Physics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8BDB7EE-D5E5-2CC1-0D19-29313D73EA1A}"/>
              </a:ext>
            </a:extLst>
          </p:cNvPr>
          <p:cNvSpPr txBox="1">
            <a:spLocks/>
          </p:cNvSpPr>
          <p:nvPr/>
        </p:nvSpPr>
        <p:spPr>
          <a:xfrm>
            <a:off x="7017191" y="545792"/>
            <a:ext cx="5214026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Feb. 19th</a:t>
            </a:r>
            <a:endParaRPr lang="en-US" sz="2800" b="1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3F879F-D3E5-D566-570B-C2F7C397021F}"/>
              </a:ext>
            </a:extLst>
          </p:cNvPr>
          <p:cNvSpPr txBox="1"/>
          <p:nvPr/>
        </p:nvSpPr>
        <p:spPr>
          <a:xfrm>
            <a:off x="1721796" y="6547609"/>
            <a:ext cx="1047020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800"/>
              </a:spcBef>
            </a:pPr>
            <a:r>
              <a:rPr lang="en-US" sz="1200" dirty="0">
                <a:latin typeface="Jost" pitchFamily="2" charset="77"/>
                <a:ea typeface="Jost" pitchFamily="2" charset="77"/>
              </a:rPr>
              <a:t>Feliciano </a:t>
            </a:r>
            <a:r>
              <a:rPr lang="en-US" sz="1200" dirty="0" err="1">
                <a:latin typeface="Jost" pitchFamily="2" charset="77"/>
                <a:ea typeface="Jost" pitchFamily="2" charset="77"/>
              </a:rPr>
              <a:t>Giustino</a:t>
            </a:r>
            <a:r>
              <a:rPr lang="en-US" sz="1200" dirty="0">
                <a:latin typeface="Jost" pitchFamily="2" charset="77"/>
                <a:ea typeface="Jost" pitchFamily="2" charset="77"/>
              </a:rPr>
              <a:t>, Materials Modeling using Density Functional Theory (2014)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67D55D-2196-096C-DD10-B9576A52F802}"/>
              </a:ext>
            </a:extLst>
          </p:cNvPr>
          <p:cNvSpPr txBox="1">
            <a:spLocks/>
          </p:cNvSpPr>
          <p:nvPr/>
        </p:nvSpPr>
        <p:spPr>
          <a:xfrm>
            <a:off x="1073722" y="4651352"/>
            <a:ext cx="1004454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(Almost) Everything is open source!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4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Materials Physics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2B468FC-EED9-04D1-2D71-51580968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00" y="1162620"/>
            <a:ext cx="8185283" cy="114319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 descr="Decision to Drop the Atomic Bomb | Harry S. Truman">
            <a:extLst>
              <a:ext uri="{FF2B5EF4-FFF2-40B4-BE49-F238E27FC236}">
                <a16:creationId xmlns:a16="http://schemas.microsoft.com/office/drawing/2014/main" id="{E5304A3E-321E-A379-C7DA-E92EE685D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8" y="2698237"/>
            <a:ext cx="3486938" cy="233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Raid Multi Insect Killer, 15 OZ : Health &amp; Household">
            <a:extLst>
              <a:ext uri="{FF2B5EF4-FFF2-40B4-BE49-F238E27FC236}">
                <a16:creationId xmlns:a16="http://schemas.microsoft.com/office/drawing/2014/main" id="{1CEAC5E8-959E-D12B-DDBD-6AC09F2CA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9"/>
          <a:stretch/>
        </p:blipFill>
        <p:spPr bwMode="auto">
          <a:xfrm>
            <a:off x="9895625" y="2309937"/>
            <a:ext cx="2296374" cy="30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sian Tiger Mosquitoes Facts &amp; Info: Tiger Mosquito Bites">
            <a:extLst>
              <a:ext uri="{FF2B5EF4-FFF2-40B4-BE49-F238E27FC236}">
                <a16:creationId xmlns:a16="http://schemas.microsoft.com/office/drawing/2014/main" id="{F2B5D985-159C-CA08-67D5-F032E631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65" y="2943677"/>
            <a:ext cx="2720930" cy="20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4F93D-AAF5-0C82-6BF3-9B020FB6E243}"/>
              </a:ext>
            </a:extLst>
          </p:cNvPr>
          <p:cNvSpPr txBox="1"/>
          <p:nvPr/>
        </p:nvSpPr>
        <p:spPr>
          <a:xfrm>
            <a:off x="43188" y="5384228"/>
            <a:ext cx="282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Thousands of Physicists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Billions of dollars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Bad for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86743-EBB0-9E15-F26F-B70138792451}"/>
              </a:ext>
            </a:extLst>
          </p:cNvPr>
          <p:cNvSpPr txBox="1"/>
          <p:nvPr/>
        </p:nvSpPr>
        <p:spPr>
          <a:xfrm>
            <a:off x="9997012" y="5396048"/>
            <a:ext cx="282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Some chemists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$5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Eco-friendly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9AF13-9E64-FC4B-0733-89D7F7FF77D4}"/>
              </a:ext>
            </a:extLst>
          </p:cNvPr>
          <p:cNvSpPr txBox="1"/>
          <p:nvPr/>
        </p:nvSpPr>
        <p:spPr>
          <a:xfrm>
            <a:off x="4710566" y="5491546"/>
            <a:ext cx="344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would you do first?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56542DF-9E0C-88E9-0FF5-19BDC19096AF}"/>
              </a:ext>
            </a:extLst>
          </p:cNvPr>
          <p:cNvSpPr/>
          <p:nvPr/>
        </p:nvSpPr>
        <p:spPr>
          <a:xfrm>
            <a:off x="6095999" y="2321650"/>
            <a:ext cx="589862" cy="48102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6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F6628-4583-1E11-1790-2EF31C982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1A6C81-76E3-F9B2-1358-B153CF3F85DF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4FD1D-7679-AB46-934A-9DB0F93B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D614FC-E48E-1657-742C-D9FF2B70C8E5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79E36-37DF-A645-17D4-AD02039FA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48" y="2133602"/>
            <a:ext cx="11892503" cy="14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8BE5-0061-423C-7646-772DB4F7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57EEED-3CFD-FE54-DAF8-D088407F4C89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E9550-CD37-B23A-596D-C3E3C791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D76A5A-8AD9-DA43-CCFA-3AE858D1CF60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CA0D-56D7-60EE-54A4-5D9250DC7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2456"/>
            <a:ext cx="7772400" cy="92478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1D3BB6-1F18-D898-2CDB-0348EFBFC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8" y="1017237"/>
            <a:ext cx="3675950" cy="2611225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6979B5-9D48-561A-0F73-5C170E20B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699" y="1034324"/>
            <a:ext cx="3992841" cy="2603565"/>
          </a:xfrm>
          <a:prstGeom prst="rect">
            <a:avLst/>
          </a:prstGeom>
        </p:spPr>
      </p:pic>
      <p:pic>
        <p:nvPicPr>
          <p:cNvPr id="3" name="Picture 2" descr="A screenshot of a white text&#10;&#10;AI-generated content may be incorrect.">
            <a:extLst>
              <a:ext uri="{FF2B5EF4-FFF2-40B4-BE49-F238E27FC236}">
                <a16:creationId xmlns:a16="http://schemas.microsoft.com/office/drawing/2014/main" id="{29336EE5-B581-B451-82B9-6A36AB09B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974" y="1017237"/>
            <a:ext cx="4096452" cy="284048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DF33FF-0C2D-5D3A-0E32-43E6ABCDB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606" y="3708622"/>
            <a:ext cx="3992841" cy="2707188"/>
          </a:xfrm>
          <a:prstGeom prst="rect">
            <a:avLst/>
          </a:prstGeom>
        </p:spPr>
      </p:pic>
      <p:pic>
        <p:nvPicPr>
          <p:cNvPr id="15" name="Picture 14" descr="A screenshot of a book&#10;&#10;AI-generated content may be incorrect.">
            <a:extLst>
              <a:ext uri="{FF2B5EF4-FFF2-40B4-BE49-F238E27FC236}">
                <a16:creationId xmlns:a16="http://schemas.microsoft.com/office/drawing/2014/main" id="{2DEE41D4-649D-5742-FAB6-09CF9DF8DF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312" y="3771428"/>
            <a:ext cx="3007323" cy="25815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FF9886-C94C-2337-4252-E894425A9A10}"/>
              </a:ext>
            </a:extLst>
          </p:cNvPr>
          <p:cNvSpPr txBox="1"/>
          <p:nvPr/>
        </p:nvSpPr>
        <p:spPr>
          <a:xfrm>
            <a:off x="1628867" y="265314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69,543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7E2539-675E-11D9-5890-4723112E90BB}"/>
              </a:ext>
            </a:extLst>
          </p:cNvPr>
          <p:cNvSpPr txBox="1"/>
          <p:nvPr/>
        </p:nvSpPr>
        <p:spPr>
          <a:xfrm>
            <a:off x="5127140" y="94211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78,635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732E6-CB05-3869-3C41-193DD7C9A6FD}"/>
              </a:ext>
            </a:extLst>
          </p:cNvPr>
          <p:cNvSpPr txBox="1"/>
          <p:nvPr/>
        </p:nvSpPr>
        <p:spPr>
          <a:xfrm>
            <a:off x="4739213" y="253538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61,911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3BE8D0-5978-F6BE-12D1-004F58E4AF06}"/>
              </a:ext>
            </a:extLst>
          </p:cNvPr>
          <p:cNvSpPr txBox="1"/>
          <p:nvPr/>
        </p:nvSpPr>
        <p:spPr>
          <a:xfrm>
            <a:off x="9597318" y="94211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111,579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60367-E914-3E88-66BA-46908EF03B42}"/>
              </a:ext>
            </a:extLst>
          </p:cNvPr>
          <p:cNvSpPr txBox="1"/>
          <p:nvPr/>
        </p:nvSpPr>
        <p:spPr>
          <a:xfrm>
            <a:off x="8965390" y="258606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121,283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71722-CF29-4BA7-ADF0-47BD637BB9D4}"/>
              </a:ext>
            </a:extLst>
          </p:cNvPr>
          <p:cNvSpPr txBox="1"/>
          <p:nvPr/>
        </p:nvSpPr>
        <p:spPr>
          <a:xfrm>
            <a:off x="4372609" y="367306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208,296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501EC3-7B12-E5D3-99F2-B22150C706E1}"/>
              </a:ext>
            </a:extLst>
          </p:cNvPr>
          <p:cNvSpPr txBox="1"/>
          <p:nvPr/>
        </p:nvSpPr>
        <p:spPr>
          <a:xfrm>
            <a:off x="4102446" y="509315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114,798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7EF6E-1D21-2909-9ED0-741B498975D3}"/>
              </a:ext>
            </a:extLst>
          </p:cNvPr>
          <p:cNvSpPr txBox="1"/>
          <p:nvPr/>
        </p:nvSpPr>
        <p:spPr>
          <a:xfrm>
            <a:off x="7829319" y="3700769"/>
            <a:ext cx="92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032627-B7ED-93C8-24A1-12DAAC5E6B92}"/>
              </a:ext>
            </a:extLst>
          </p:cNvPr>
          <p:cNvSpPr txBox="1"/>
          <p:nvPr/>
        </p:nvSpPr>
        <p:spPr>
          <a:xfrm>
            <a:off x="8669011" y="5373385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7030A0"/>
                </a:solidFill>
              </a:rPr>
              <a:t>20,473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7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8D30D93A-3DB3-873B-3C4C-11280A1A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238" y="1201629"/>
            <a:ext cx="7303311" cy="48617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B57A54-4403-1D6A-ADC8-68DC22403C6F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7D09-48B1-A9E1-B2D1-8689C2EBF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6CBF9-E8FB-E3D4-BF39-F4F1AB95CAEA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8288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2B468FC-EED9-04D1-2D71-51580968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58" y="1178351"/>
            <a:ext cx="8185283" cy="11431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0F4F8F-0344-7152-5A5C-21CFC7871A20}"/>
              </a:ext>
            </a:extLst>
          </p:cNvPr>
          <p:cNvCxnSpPr/>
          <p:nvPr/>
        </p:nvCxnSpPr>
        <p:spPr>
          <a:xfrm flipV="1">
            <a:off x="3384271" y="1335169"/>
            <a:ext cx="829510" cy="8295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4B0804A-DD15-5376-D9FC-081DA697771A}"/>
              </a:ext>
            </a:extLst>
          </p:cNvPr>
          <p:cNvSpPr txBox="1"/>
          <p:nvPr/>
        </p:nvSpPr>
        <p:spPr>
          <a:xfrm>
            <a:off x="2983738" y="2169075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Clamped nuclei</a:t>
            </a:r>
          </a:p>
        </p:txBody>
      </p:sp>
      <p:pic>
        <p:nvPicPr>
          <p:cNvPr id="27" name="Picture 26" descr="A math equations with numbers&#10;&#10;Description automatically generated">
            <a:extLst>
              <a:ext uri="{FF2B5EF4-FFF2-40B4-BE49-F238E27FC236}">
                <a16:creationId xmlns:a16="http://schemas.microsoft.com/office/drawing/2014/main" id="{AF04CD7B-7DDC-C879-0EF0-52A5E4D27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793" y="3017845"/>
            <a:ext cx="5561553" cy="882650"/>
          </a:xfrm>
          <a:prstGeom prst="rect">
            <a:avLst/>
          </a:prstGeom>
        </p:spPr>
      </p:pic>
      <p:pic>
        <p:nvPicPr>
          <p:cNvPr id="29" name="Picture 28" descr="A black and white math symbol&#10;&#10;Description automatically generated with medium confidence">
            <a:extLst>
              <a:ext uri="{FF2B5EF4-FFF2-40B4-BE49-F238E27FC236}">
                <a16:creationId xmlns:a16="http://schemas.microsoft.com/office/drawing/2014/main" id="{3A12F751-A785-B9DD-6B5D-2D2B41CCA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326" y="3141346"/>
            <a:ext cx="2997489" cy="655701"/>
          </a:xfrm>
          <a:prstGeom prst="rect">
            <a:avLst/>
          </a:prstGeom>
        </p:spPr>
      </p:pic>
      <p:pic>
        <p:nvPicPr>
          <p:cNvPr id="33" name="Picture 32" descr="A black and white text&#10;&#10;Description automatically generated">
            <a:extLst>
              <a:ext uri="{FF2B5EF4-FFF2-40B4-BE49-F238E27FC236}">
                <a16:creationId xmlns:a16="http://schemas.microsoft.com/office/drawing/2014/main" id="{F48C4C04-22B9-FEAE-13D0-1CEF90756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247" y="4353442"/>
            <a:ext cx="4855504" cy="74387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CC2C98-0DE5-65C9-088F-311163F482D3}"/>
              </a:ext>
            </a:extLst>
          </p:cNvPr>
          <p:cNvSpPr txBox="1"/>
          <p:nvPr/>
        </p:nvSpPr>
        <p:spPr>
          <a:xfrm>
            <a:off x="1753696" y="3797047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single-electron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F67903-E1C8-438F-F55D-2351563BDFA0}"/>
              </a:ext>
            </a:extLst>
          </p:cNvPr>
          <p:cNvSpPr txBox="1"/>
          <p:nvPr/>
        </p:nvSpPr>
        <p:spPr>
          <a:xfrm>
            <a:off x="3997275" y="3797047"/>
            <a:ext cx="15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many-electron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35F4CF-31D7-7F86-1D28-EB5D3452F6A6}"/>
              </a:ext>
            </a:extLst>
          </p:cNvPr>
          <p:cNvCxnSpPr>
            <a:cxnSpLocks/>
          </p:cNvCxnSpPr>
          <p:nvPr/>
        </p:nvCxnSpPr>
        <p:spPr>
          <a:xfrm>
            <a:off x="1442430" y="3832884"/>
            <a:ext cx="2356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4CE6D5-9AAB-0721-B35A-3E35585B364D}"/>
              </a:ext>
            </a:extLst>
          </p:cNvPr>
          <p:cNvCxnSpPr>
            <a:cxnSpLocks/>
          </p:cNvCxnSpPr>
          <p:nvPr/>
        </p:nvCxnSpPr>
        <p:spPr>
          <a:xfrm>
            <a:off x="4100789" y="3832884"/>
            <a:ext cx="13573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45A20-D8A1-25D4-8776-0DA593A36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614" y="5546667"/>
            <a:ext cx="3950447" cy="307925"/>
          </a:xfrm>
          <a:prstGeom prst="rect">
            <a:avLst/>
          </a:prstGeom>
        </p:spPr>
      </p:pic>
      <p:pic>
        <p:nvPicPr>
          <p:cNvPr id="6" name="Picture 5" descr="A close-up of a math problem&#10;&#10;Description automatically generated">
            <a:extLst>
              <a:ext uri="{FF2B5EF4-FFF2-40B4-BE49-F238E27FC236}">
                <a16:creationId xmlns:a16="http://schemas.microsoft.com/office/drawing/2014/main" id="{B898452A-3E27-7AA0-8FFF-B25971B97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941" y="5345030"/>
            <a:ext cx="35687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2329176" y="5986190"/>
            <a:ext cx="364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Independent electron approximation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1E535-06FA-3653-69BD-61B20E134B83}"/>
              </a:ext>
            </a:extLst>
          </p:cNvPr>
          <p:cNvSpPr txBox="1"/>
          <p:nvPr/>
        </p:nvSpPr>
        <p:spPr>
          <a:xfrm>
            <a:off x="7430723" y="5986190"/>
            <a:ext cx="194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Slater determinant</a:t>
            </a:r>
          </a:p>
        </p:txBody>
      </p:sp>
      <p:pic>
        <p:nvPicPr>
          <p:cNvPr id="11" name="Picture 10" descr="A black and white math symbols&#10;&#10;Description automatically generated">
            <a:extLst>
              <a:ext uri="{FF2B5EF4-FFF2-40B4-BE49-F238E27FC236}">
                <a16:creationId xmlns:a16="http://schemas.microsoft.com/office/drawing/2014/main" id="{63482FFC-AC4E-C279-5773-0545BD499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815" y="4329738"/>
            <a:ext cx="1663700" cy="48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1CE4B2-A9DF-E96D-49FD-C7E0393AC8D2}"/>
              </a:ext>
            </a:extLst>
          </p:cNvPr>
          <p:cNvSpPr txBox="1"/>
          <p:nvPr/>
        </p:nvSpPr>
        <p:spPr>
          <a:xfrm>
            <a:off x="2185488" y="839493"/>
            <a:ext cx="800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You’ve never heard spin today… but works perfectly for a magnetic system as well.</a:t>
            </a:r>
          </a:p>
        </p:txBody>
      </p:sp>
    </p:spTree>
    <p:extLst>
      <p:ext uri="{BB962C8B-B14F-4D97-AF65-F5344CB8AC3E}">
        <p14:creationId xmlns:p14="http://schemas.microsoft.com/office/powerpoint/2010/main" val="4143196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math equations with numbers&#10;&#10;Description automatically generated">
            <a:extLst>
              <a:ext uri="{FF2B5EF4-FFF2-40B4-BE49-F238E27FC236}">
                <a16:creationId xmlns:a16="http://schemas.microsoft.com/office/drawing/2014/main" id="{AF04CD7B-7DDC-C879-0EF0-52A5E4D27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53" y="891898"/>
            <a:ext cx="5561553" cy="8826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CC2C98-0DE5-65C9-088F-311163F482D3}"/>
              </a:ext>
            </a:extLst>
          </p:cNvPr>
          <p:cNvSpPr txBox="1"/>
          <p:nvPr/>
        </p:nvSpPr>
        <p:spPr>
          <a:xfrm>
            <a:off x="1880356" y="1671100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single-electron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F67903-E1C8-438F-F55D-2351563BDFA0}"/>
              </a:ext>
            </a:extLst>
          </p:cNvPr>
          <p:cNvSpPr txBox="1"/>
          <p:nvPr/>
        </p:nvSpPr>
        <p:spPr>
          <a:xfrm>
            <a:off x="4123935" y="1671100"/>
            <a:ext cx="15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many-electron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35F4CF-31D7-7F86-1D28-EB5D3452F6A6}"/>
              </a:ext>
            </a:extLst>
          </p:cNvPr>
          <p:cNvCxnSpPr>
            <a:cxnSpLocks/>
          </p:cNvCxnSpPr>
          <p:nvPr/>
        </p:nvCxnSpPr>
        <p:spPr>
          <a:xfrm>
            <a:off x="1569090" y="1706937"/>
            <a:ext cx="2356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4CE6D5-9AAB-0721-B35A-3E35585B364D}"/>
              </a:ext>
            </a:extLst>
          </p:cNvPr>
          <p:cNvCxnSpPr>
            <a:cxnSpLocks/>
          </p:cNvCxnSpPr>
          <p:nvPr/>
        </p:nvCxnSpPr>
        <p:spPr>
          <a:xfrm>
            <a:off x="4227449" y="1706937"/>
            <a:ext cx="13573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45A20-D8A1-25D4-8776-0DA593A36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860" y="1179260"/>
            <a:ext cx="3950447" cy="307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6525018" y="2794510"/>
            <a:ext cx="3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Hartree or mean-field approximation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E56F3-CD9C-359D-9934-5DE1C42DB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095" y="2641488"/>
            <a:ext cx="4038600" cy="16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1AB058-29E1-C01E-1290-3FAF4FDF2222}"/>
              </a:ext>
            </a:extLst>
          </p:cNvPr>
          <p:cNvSpPr txBox="1"/>
          <p:nvPr/>
        </p:nvSpPr>
        <p:spPr>
          <a:xfrm>
            <a:off x="6525018" y="3923156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Self-consistent field method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B68232-083E-EC30-ECB9-231D97867CFB}"/>
              </a:ext>
            </a:extLst>
          </p:cNvPr>
          <p:cNvCxnSpPr>
            <a:cxnSpLocks/>
          </p:cNvCxnSpPr>
          <p:nvPr/>
        </p:nvCxnSpPr>
        <p:spPr>
          <a:xfrm>
            <a:off x="5809529" y="3163842"/>
            <a:ext cx="506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3D2DF-C028-00D0-6F58-79CAFC57C1F7}"/>
              </a:ext>
            </a:extLst>
          </p:cNvPr>
          <p:cNvCxnSpPr>
            <a:cxnSpLocks/>
          </p:cNvCxnSpPr>
          <p:nvPr/>
        </p:nvCxnSpPr>
        <p:spPr>
          <a:xfrm>
            <a:off x="3870852" y="4292488"/>
            <a:ext cx="5061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and white image of a smile&#10;&#10;Description automatically generated">
            <a:extLst>
              <a:ext uri="{FF2B5EF4-FFF2-40B4-BE49-F238E27FC236}">
                <a16:creationId xmlns:a16="http://schemas.microsoft.com/office/drawing/2014/main" id="{360B167D-FF2E-64E9-E5F7-B2FB5AE39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078" y="4819772"/>
            <a:ext cx="6245844" cy="99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6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math equations with numbers&#10;&#10;Description automatically generated">
            <a:extLst>
              <a:ext uri="{FF2B5EF4-FFF2-40B4-BE49-F238E27FC236}">
                <a16:creationId xmlns:a16="http://schemas.microsoft.com/office/drawing/2014/main" id="{AF04CD7B-7DDC-C879-0EF0-52A5E4D27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53" y="891898"/>
            <a:ext cx="5561553" cy="8826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2CC2C98-0DE5-65C9-088F-311163F482D3}"/>
              </a:ext>
            </a:extLst>
          </p:cNvPr>
          <p:cNvSpPr txBox="1"/>
          <p:nvPr/>
        </p:nvSpPr>
        <p:spPr>
          <a:xfrm>
            <a:off x="1880356" y="1671100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single-electron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F67903-E1C8-438F-F55D-2351563BDFA0}"/>
              </a:ext>
            </a:extLst>
          </p:cNvPr>
          <p:cNvSpPr txBox="1"/>
          <p:nvPr/>
        </p:nvSpPr>
        <p:spPr>
          <a:xfrm>
            <a:off x="4123935" y="1671100"/>
            <a:ext cx="15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many-electron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35F4CF-31D7-7F86-1D28-EB5D3452F6A6}"/>
              </a:ext>
            </a:extLst>
          </p:cNvPr>
          <p:cNvCxnSpPr>
            <a:cxnSpLocks/>
          </p:cNvCxnSpPr>
          <p:nvPr/>
        </p:nvCxnSpPr>
        <p:spPr>
          <a:xfrm>
            <a:off x="1569090" y="1706937"/>
            <a:ext cx="2356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4CE6D5-9AAB-0721-B35A-3E35585B364D}"/>
              </a:ext>
            </a:extLst>
          </p:cNvPr>
          <p:cNvCxnSpPr>
            <a:cxnSpLocks/>
          </p:cNvCxnSpPr>
          <p:nvPr/>
        </p:nvCxnSpPr>
        <p:spPr>
          <a:xfrm>
            <a:off x="4227449" y="1706937"/>
            <a:ext cx="13573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45A20-D8A1-25D4-8776-0DA593A36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860" y="1179260"/>
            <a:ext cx="3950447" cy="307925"/>
          </a:xfrm>
          <a:prstGeom prst="rect">
            <a:avLst/>
          </a:prstGeom>
        </p:spPr>
      </p:pic>
      <p:pic>
        <p:nvPicPr>
          <p:cNvPr id="6" name="Picture 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1BC0F57C-49DC-FE0C-4237-8EFAAECC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285" y="2618657"/>
            <a:ext cx="5999430" cy="15459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4DBB9-F893-6342-9DEA-E26DEB994889}"/>
              </a:ext>
            </a:extLst>
          </p:cNvPr>
          <p:cNvCxnSpPr>
            <a:cxnSpLocks/>
          </p:cNvCxnSpPr>
          <p:nvPr/>
        </p:nvCxnSpPr>
        <p:spPr>
          <a:xfrm>
            <a:off x="6169424" y="3234079"/>
            <a:ext cx="1871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5645528" y="3233063"/>
            <a:ext cx="304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Including exchange interaction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1536B9-66A1-1449-EB3C-3A98199F3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760" y="4567136"/>
            <a:ext cx="6552480" cy="7453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9BE6E0-02D8-2E54-4CA8-2F16B92F2B92}"/>
              </a:ext>
            </a:extLst>
          </p:cNvPr>
          <p:cNvSpPr txBox="1"/>
          <p:nvPr/>
        </p:nvSpPr>
        <p:spPr>
          <a:xfrm>
            <a:off x="2494539" y="5224623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Self-interaction for localized orbitals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96CC3-9399-FE37-C128-911D521C122F}"/>
              </a:ext>
            </a:extLst>
          </p:cNvPr>
          <p:cNvSpPr txBox="1"/>
          <p:nvPr/>
        </p:nvSpPr>
        <p:spPr>
          <a:xfrm>
            <a:off x="7302119" y="5224623"/>
            <a:ext cx="101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Nonlocal</a:t>
            </a:r>
          </a:p>
        </p:txBody>
      </p:sp>
    </p:spTree>
    <p:extLst>
      <p:ext uri="{BB962C8B-B14F-4D97-AF65-F5344CB8AC3E}">
        <p14:creationId xmlns:p14="http://schemas.microsoft.com/office/powerpoint/2010/main" val="3285697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8790051" y="866816"/>
            <a:ext cx="265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Hohenberg-Kohn theorem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A884008-A062-FE2D-8AA3-10C40171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506" y="907948"/>
            <a:ext cx="6110044" cy="804671"/>
          </a:xfrm>
          <a:prstGeom prst="rect">
            <a:avLst/>
          </a:prstGeom>
        </p:spPr>
      </p:pic>
      <p:pic>
        <p:nvPicPr>
          <p:cNvPr id="9" name="Picture 8" descr="A person wearing a black beret&#10;&#10;Description automatically generated">
            <a:extLst>
              <a:ext uri="{FF2B5EF4-FFF2-40B4-BE49-F238E27FC236}">
                <a16:creationId xmlns:a16="http://schemas.microsoft.com/office/drawing/2014/main" id="{93CC47F4-F948-5594-31D5-AAA8B46F9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09" y="804672"/>
            <a:ext cx="1676400" cy="2400300"/>
          </a:xfrm>
          <a:prstGeom prst="rect">
            <a:avLst/>
          </a:prstGeom>
        </p:spPr>
      </p:pic>
      <p:pic>
        <p:nvPicPr>
          <p:cNvPr id="12" name="Picture 11" descr="A white paper with black text&#10;&#10;Description automatically generated">
            <a:extLst>
              <a:ext uri="{FF2B5EF4-FFF2-40B4-BE49-F238E27FC236}">
                <a16:creationId xmlns:a16="http://schemas.microsoft.com/office/drawing/2014/main" id="{9CFF23C4-B137-86BE-E72F-9651F2209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275" y="3670928"/>
            <a:ext cx="6435450" cy="1394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C7DC8A-4E9C-5BDE-29E8-F7896F0F888F}"/>
              </a:ext>
            </a:extLst>
          </p:cNvPr>
          <p:cNvSpPr txBox="1"/>
          <p:nvPr/>
        </p:nvSpPr>
        <p:spPr>
          <a:xfrm>
            <a:off x="-31775" y="3260642"/>
            <a:ext cx="2062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Nobel prize in Chemistry 1998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895F1-8623-0E60-E236-017949FF1BF4}"/>
              </a:ext>
            </a:extLst>
          </p:cNvPr>
          <p:cNvSpPr txBox="1"/>
          <p:nvPr/>
        </p:nvSpPr>
        <p:spPr>
          <a:xfrm>
            <a:off x="280975" y="3537641"/>
            <a:ext cx="1436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Schwinger’s student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5E1D2C-F23D-B2EB-0783-7CA9A2376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506" y="2144095"/>
            <a:ext cx="7250180" cy="528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C55F20-4FDF-1011-5710-255F9C116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9365" y="2750246"/>
            <a:ext cx="6941321" cy="6035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F674C1-5C4B-2454-3183-DC103B34A527}"/>
              </a:ext>
            </a:extLst>
          </p:cNvPr>
          <p:cNvSpPr txBox="1"/>
          <p:nvPr/>
        </p:nvSpPr>
        <p:spPr>
          <a:xfrm>
            <a:off x="1205195" y="5246665"/>
            <a:ext cx="978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The ground state energy of a many-electron system is expressed as a functional of the electron density!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D9CD74-2FF4-5FA7-4222-76980F26FDBD}"/>
              </a:ext>
            </a:extLst>
          </p:cNvPr>
          <p:cNvSpPr txBox="1"/>
          <p:nvPr/>
        </p:nvSpPr>
        <p:spPr>
          <a:xfrm>
            <a:off x="4322208" y="5911262"/>
            <a:ext cx="3547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Density Functional Theory!</a:t>
            </a:r>
          </a:p>
        </p:txBody>
      </p:sp>
      <p:pic>
        <p:nvPicPr>
          <p:cNvPr id="26" name="Picture 2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8D7B6D21-FBD6-D8BF-2BE7-A161BFE692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494" y="1298023"/>
            <a:ext cx="1064653" cy="5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7067475" y="866816"/>
            <a:ext cx="265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Hohenberg-Kohn theorem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A884008-A062-FE2D-8AA3-10C401710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213"/>
          <a:stretch/>
        </p:blipFill>
        <p:spPr>
          <a:xfrm>
            <a:off x="867930" y="907949"/>
            <a:ext cx="6110044" cy="328200"/>
          </a:xfrm>
          <a:prstGeom prst="rect">
            <a:avLst/>
          </a:prstGeom>
        </p:spPr>
      </p:pic>
      <p:pic>
        <p:nvPicPr>
          <p:cNvPr id="26" name="Picture 25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8D7B6D21-FBD6-D8BF-2BE7-A161BFE6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959" y="817132"/>
            <a:ext cx="1064653" cy="509834"/>
          </a:xfrm>
          <a:prstGeom prst="rect">
            <a:avLst/>
          </a:prstGeom>
        </p:spPr>
      </p:pic>
      <p:pic>
        <p:nvPicPr>
          <p:cNvPr id="3" name="Picture 2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5921DC6-F094-A189-9C54-7CEA9D8D5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358" y="1278455"/>
            <a:ext cx="8185283" cy="1143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2FDA8-D5F5-F1CC-5C54-980029206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998" y="2686826"/>
            <a:ext cx="7627319" cy="659505"/>
          </a:xfrm>
          <a:prstGeom prst="rect">
            <a:avLst/>
          </a:prstGeom>
        </p:spPr>
      </p:pic>
      <p:pic>
        <p:nvPicPr>
          <p:cNvPr id="10" name="Picture 9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759CBA6D-190A-4F73-0B7F-767CEC596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040" y="3611506"/>
            <a:ext cx="4495800" cy="71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94AA81-5722-D564-30F5-F5F30D72459E}"/>
              </a:ext>
            </a:extLst>
          </p:cNvPr>
          <p:cNvSpPr txBox="1"/>
          <p:nvPr/>
        </p:nvSpPr>
        <p:spPr>
          <a:xfrm>
            <a:off x="4336940" y="4467598"/>
            <a:ext cx="355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Nothing but just Hartree potential…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949701-1A90-6D13-89CD-D3FF251D49BF}"/>
              </a:ext>
            </a:extLst>
          </p:cNvPr>
          <p:cNvSpPr txBox="1"/>
          <p:nvPr/>
        </p:nvSpPr>
        <p:spPr>
          <a:xfrm>
            <a:off x="7243949" y="3782440"/>
            <a:ext cx="215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Kohn-Sham equation</a:t>
            </a:r>
          </a:p>
        </p:txBody>
      </p:sp>
      <p:pic>
        <p:nvPicPr>
          <p:cNvPr id="18" name="Picture 17" descr="A close up of text&#10;&#10;Description automatically generated">
            <a:extLst>
              <a:ext uri="{FF2B5EF4-FFF2-40B4-BE49-F238E27FC236}">
                <a16:creationId xmlns:a16="http://schemas.microsoft.com/office/drawing/2014/main" id="{1BE075B7-C75E-C80E-17F3-951FEEB02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332" y="4969784"/>
            <a:ext cx="7073900" cy="1219200"/>
          </a:xfrm>
          <a:prstGeom prst="rect">
            <a:avLst/>
          </a:prstGeom>
        </p:spPr>
      </p:pic>
      <p:pic>
        <p:nvPicPr>
          <p:cNvPr id="19" name="Picture 18" descr="A person wearing a black beret&#10;&#10;Description automatically generated">
            <a:extLst>
              <a:ext uri="{FF2B5EF4-FFF2-40B4-BE49-F238E27FC236}">
                <a16:creationId xmlns:a16="http://schemas.microsoft.com/office/drawing/2014/main" id="{C87F87D3-A43B-2570-0CE6-0A6B84D7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244" y="4604682"/>
            <a:ext cx="1228265" cy="17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1937CF-3244-23C6-7BDF-078026AA1A4B}"/>
              </a:ext>
            </a:extLst>
          </p:cNvPr>
          <p:cNvSpPr txBox="1"/>
          <p:nvPr/>
        </p:nvSpPr>
        <p:spPr>
          <a:xfrm>
            <a:off x="1721796" y="6456584"/>
            <a:ext cx="1047020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800"/>
              </a:spcBef>
            </a:pPr>
            <a:r>
              <a:rPr lang="en-US" sz="1200" dirty="0">
                <a:latin typeface="Jost" pitchFamily="2" charset="77"/>
                <a:ea typeface="Jost" pitchFamily="2" charset="77"/>
              </a:rPr>
              <a:t>Feliciano </a:t>
            </a:r>
            <a:r>
              <a:rPr lang="en-US" sz="1200" dirty="0" err="1">
                <a:latin typeface="Jost" pitchFamily="2" charset="77"/>
                <a:ea typeface="Jost" pitchFamily="2" charset="77"/>
              </a:rPr>
              <a:t>Giustino</a:t>
            </a:r>
            <a:r>
              <a:rPr lang="en-US" sz="1200" dirty="0">
                <a:latin typeface="Jost" pitchFamily="2" charset="77"/>
                <a:ea typeface="Jost" pitchFamily="2" charset="77"/>
              </a:rPr>
              <a:t>, Materials Modeling using Density Functional Theory (2014)</a:t>
            </a:r>
            <a:br>
              <a:rPr lang="en-US" sz="1200" dirty="0">
                <a:latin typeface="Jost" pitchFamily="2" charset="77"/>
                <a:ea typeface="Jost" pitchFamily="2" charset="77"/>
              </a:rPr>
            </a:br>
            <a:r>
              <a:rPr lang="en-US" sz="1200" dirty="0">
                <a:latin typeface="Jost" pitchFamily="2" charset="77"/>
                <a:ea typeface="Jost" pitchFamily="2" charset="77"/>
              </a:rPr>
              <a:t>Richard D. </a:t>
            </a:r>
            <a:r>
              <a:rPr lang="en-US" sz="1200" dirty="0" err="1">
                <a:latin typeface="Jost" pitchFamily="2" charset="77"/>
                <a:ea typeface="Jost" pitchFamily="2" charset="77"/>
              </a:rPr>
              <a:t>Mattuck</a:t>
            </a:r>
            <a:r>
              <a:rPr lang="en-US" sz="1200" dirty="0">
                <a:latin typeface="Jost" pitchFamily="2" charset="77"/>
                <a:ea typeface="Jost" pitchFamily="2" charset="77"/>
              </a:rPr>
              <a:t>, A Guide to Feynman Diagrams in the Many-Body Problem (1992)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3220244" y="690073"/>
            <a:ext cx="575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But how can we determine exchange-correlation potential?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42EE1-489B-5B7E-08DA-3AE9520287D9}"/>
              </a:ext>
            </a:extLst>
          </p:cNvPr>
          <p:cNvSpPr txBox="1"/>
          <p:nvPr/>
        </p:nvSpPr>
        <p:spPr>
          <a:xfrm>
            <a:off x="8709092" y="2818004"/>
            <a:ext cx="189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From Monte Carlo</a:t>
            </a:r>
          </a:p>
        </p:txBody>
      </p:sp>
      <p:pic>
        <p:nvPicPr>
          <p:cNvPr id="9" name="Picture 8" descr="A number and a number in a circle&#10;&#10;Description automatically generated">
            <a:extLst>
              <a:ext uri="{FF2B5EF4-FFF2-40B4-BE49-F238E27FC236}">
                <a16:creationId xmlns:a16="http://schemas.microsoft.com/office/drawing/2014/main" id="{4B9214F9-908A-568C-093A-A7541DEDD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358" y="1798464"/>
            <a:ext cx="1975281" cy="581678"/>
          </a:xfrm>
          <a:prstGeom prst="rect">
            <a:avLst/>
          </a:prstGeom>
        </p:spPr>
      </p:pic>
      <p:pic>
        <p:nvPicPr>
          <p:cNvPr id="13" name="Picture 12" descr="A graph of 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D1D022BD-EC59-F851-9672-4F1F048ED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628" y="3824390"/>
            <a:ext cx="3242806" cy="2486814"/>
          </a:xfrm>
          <a:prstGeom prst="rect">
            <a:avLst/>
          </a:prstGeom>
        </p:spPr>
      </p:pic>
      <p:pic>
        <p:nvPicPr>
          <p:cNvPr id="16" name="Picture 15" descr="A diagram of a graph&#10;&#10;Description automatically generated">
            <a:extLst>
              <a:ext uri="{FF2B5EF4-FFF2-40B4-BE49-F238E27FC236}">
                <a16:creationId xmlns:a16="http://schemas.microsoft.com/office/drawing/2014/main" id="{28B4134D-F154-1888-DC26-293EF9AFF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79" y="3855330"/>
            <a:ext cx="3623126" cy="2346521"/>
          </a:xfrm>
          <a:prstGeom prst="rect">
            <a:avLst/>
          </a:prstGeom>
        </p:spPr>
      </p:pic>
      <p:pic>
        <p:nvPicPr>
          <p:cNvPr id="20" name="Picture 19" descr="A black numbers on a white background&#10;&#10;Description automatically generated">
            <a:extLst>
              <a:ext uri="{FF2B5EF4-FFF2-40B4-BE49-F238E27FC236}">
                <a16:creationId xmlns:a16="http://schemas.microsoft.com/office/drawing/2014/main" id="{5FD6221D-4E63-3C0D-A6B7-B2245354C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556" y="2646085"/>
            <a:ext cx="6331703" cy="927371"/>
          </a:xfrm>
          <a:prstGeom prst="rect">
            <a:avLst/>
          </a:prstGeom>
        </p:spPr>
      </p:pic>
      <p:pic>
        <p:nvPicPr>
          <p:cNvPr id="22" name="Picture 21" descr="A math equations and formulas&#10;&#10;Description automatically generated">
            <a:extLst>
              <a:ext uri="{FF2B5EF4-FFF2-40B4-BE49-F238E27FC236}">
                <a16:creationId xmlns:a16="http://schemas.microsoft.com/office/drawing/2014/main" id="{426658B8-026D-C42E-79EA-158792F54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95" y="3918132"/>
            <a:ext cx="3919655" cy="1555740"/>
          </a:xfrm>
          <a:prstGeom prst="rect">
            <a:avLst/>
          </a:prstGeom>
        </p:spPr>
      </p:pic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B2DB89-44AE-AC8B-2353-4F7B97B3C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672" y="5555568"/>
            <a:ext cx="2324100" cy="444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AB923B-5D64-DE69-FB2E-3E35A829B14A}"/>
              </a:ext>
            </a:extLst>
          </p:cNvPr>
          <p:cNvSpPr txBox="1"/>
          <p:nvPr/>
        </p:nvSpPr>
        <p:spPr>
          <a:xfrm>
            <a:off x="4288622" y="1244268"/>
            <a:ext cx="39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Assume homogeneous electron gas first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54E210-2F02-8E59-D746-7840C79746A4}"/>
              </a:ext>
            </a:extLst>
          </p:cNvPr>
          <p:cNvSpPr txBox="1"/>
          <p:nvPr/>
        </p:nvSpPr>
        <p:spPr>
          <a:xfrm>
            <a:off x="291719" y="6014038"/>
            <a:ext cx="421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First two terms are by Gell-Mann and </a:t>
            </a:r>
            <a:r>
              <a:rPr lang="en-US" sz="1400" dirty="0" err="1">
                <a:solidFill>
                  <a:srgbClr val="0432FF"/>
                </a:solidFill>
              </a:rPr>
              <a:t>Brueckner</a:t>
            </a:r>
            <a:r>
              <a:rPr lang="en-US" sz="1400" dirty="0">
                <a:solidFill>
                  <a:srgbClr val="0432FF"/>
                </a:solidFill>
              </a:rPr>
              <a:t> (1957)</a:t>
            </a:r>
          </a:p>
        </p:txBody>
      </p:sp>
    </p:spTree>
    <p:extLst>
      <p:ext uri="{BB962C8B-B14F-4D97-AF65-F5344CB8AC3E}">
        <p14:creationId xmlns:p14="http://schemas.microsoft.com/office/powerpoint/2010/main" val="109462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35" y="685047"/>
            <a:ext cx="7255334" cy="139023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FDTD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Field Simulation</a:t>
            </a:r>
            <a:b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72B468FC-EED9-04D1-2D71-51580968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56" y="2831646"/>
            <a:ext cx="8185283" cy="114319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9FF1016-580B-65C1-799B-15115E0BE3A0}"/>
              </a:ext>
            </a:extLst>
          </p:cNvPr>
          <p:cNvSpPr txBox="1">
            <a:spLocks/>
          </p:cNvSpPr>
          <p:nvPr/>
        </p:nvSpPr>
        <p:spPr>
          <a:xfrm>
            <a:off x="7005268" y="-29701"/>
            <a:ext cx="5214026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Concerto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8DBA27-A0EE-421B-FAD8-52E0643092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04454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Materials Physics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C7A417-AB89-1386-D9D4-37A4ACFF8EC6}"/>
              </a:ext>
            </a:extLst>
          </p:cNvPr>
          <p:cNvSpPr txBox="1">
            <a:spLocks/>
          </p:cNvSpPr>
          <p:nvPr/>
        </p:nvSpPr>
        <p:spPr>
          <a:xfrm>
            <a:off x="7017191" y="545792"/>
            <a:ext cx="5214026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Feb. 19th</a:t>
            </a:r>
            <a:endParaRPr lang="en-US" sz="2800" b="1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DFDA-57AB-C76A-70FC-AF2233D30E9C}"/>
              </a:ext>
            </a:extLst>
          </p:cNvPr>
          <p:cNvSpPr txBox="1"/>
          <p:nvPr/>
        </p:nvSpPr>
        <p:spPr>
          <a:xfrm>
            <a:off x="1721796" y="6547609"/>
            <a:ext cx="1047020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800"/>
              </a:spcBef>
            </a:pPr>
            <a:r>
              <a:rPr lang="en-US" sz="1200" dirty="0">
                <a:latin typeface="Jost" pitchFamily="2" charset="77"/>
                <a:ea typeface="Jost" pitchFamily="2" charset="77"/>
              </a:rPr>
              <a:t>Feliciano </a:t>
            </a:r>
            <a:r>
              <a:rPr lang="en-US" sz="1200" dirty="0" err="1">
                <a:latin typeface="Jost" pitchFamily="2" charset="77"/>
                <a:ea typeface="Jost" pitchFamily="2" charset="77"/>
              </a:rPr>
              <a:t>Giustino</a:t>
            </a:r>
            <a:r>
              <a:rPr lang="en-US" sz="1200" dirty="0">
                <a:latin typeface="Jost" pitchFamily="2" charset="77"/>
                <a:ea typeface="Jost" pitchFamily="2" charset="77"/>
              </a:rPr>
              <a:t>, Materials Modeling using Density Functional Theory (2014)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F83E21-8F42-F881-94B7-B530EC056F2A}"/>
              </a:ext>
            </a:extLst>
          </p:cNvPr>
          <p:cNvSpPr txBox="1">
            <a:spLocks/>
          </p:cNvSpPr>
          <p:nvPr/>
        </p:nvSpPr>
        <p:spPr>
          <a:xfrm>
            <a:off x="597972" y="315223"/>
            <a:ext cx="5473513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779F9D-99C3-81A0-978B-B8990D1D33EC}"/>
              </a:ext>
            </a:extLst>
          </p:cNvPr>
          <p:cNvSpPr txBox="1">
            <a:spLocks/>
          </p:cNvSpPr>
          <p:nvPr/>
        </p:nvSpPr>
        <p:spPr>
          <a:xfrm>
            <a:off x="1539098" y="1090194"/>
            <a:ext cx="8185282" cy="1390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Force Field (MLFF)</a:t>
            </a:r>
            <a:b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657E74-26FD-BC21-8FC4-4B14E7BA66E9}"/>
              </a:ext>
            </a:extLst>
          </p:cNvPr>
          <p:cNvSpPr txBox="1">
            <a:spLocks/>
          </p:cNvSpPr>
          <p:nvPr/>
        </p:nvSpPr>
        <p:spPr>
          <a:xfrm>
            <a:off x="1073722" y="4651352"/>
            <a:ext cx="10044549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(Almost) Everything is open source!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7BDB46-C07D-BBAD-AC1C-2DBC6BFD3E8C}"/>
              </a:ext>
            </a:extLst>
          </p:cNvPr>
          <p:cNvSpPr txBox="1">
            <a:spLocks/>
          </p:cNvSpPr>
          <p:nvPr/>
        </p:nvSpPr>
        <p:spPr>
          <a:xfrm>
            <a:off x="1991283" y="1495388"/>
            <a:ext cx="7255334" cy="1390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Manybody Perturbation Theory</a:t>
            </a:r>
            <a:b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5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Density Functional Theory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B8152-9A33-377A-4962-EB9E30392B86}"/>
              </a:ext>
            </a:extLst>
          </p:cNvPr>
          <p:cNvSpPr txBox="1"/>
          <p:nvPr/>
        </p:nvSpPr>
        <p:spPr>
          <a:xfrm>
            <a:off x="2062481" y="5951636"/>
            <a:ext cx="352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Self-consistent calculation!</a:t>
            </a:r>
          </a:p>
        </p:txBody>
      </p:sp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3009B398-3299-8D8E-E49E-9F5D4843E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1" y="1610147"/>
            <a:ext cx="3410489" cy="3253081"/>
          </a:xfrm>
          <a:prstGeom prst="rect">
            <a:avLst/>
          </a:prstGeom>
        </p:spPr>
      </p:pic>
      <p:pic>
        <p:nvPicPr>
          <p:cNvPr id="8" name="Picture 7" descr="A diagram of a mathematical flowchart&#10;&#10;Description automatically generated">
            <a:extLst>
              <a:ext uri="{FF2B5EF4-FFF2-40B4-BE49-F238E27FC236}">
                <a16:creationId xmlns:a16="http://schemas.microsoft.com/office/drawing/2014/main" id="{2A50B04E-D5A2-DB91-E37B-C1E9F8DFC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31" y="204712"/>
            <a:ext cx="3877260" cy="5573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5E933-1BA1-6C75-6A08-FF328C980DBB}"/>
              </a:ext>
            </a:extLst>
          </p:cNvPr>
          <p:cNvSpPr txBox="1"/>
          <p:nvPr/>
        </p:nvSpPr>
        <p:spPr>
          <a:xfrm>
            <a:off x="7065144" y="5951636"/>
            <a:ext cx="2979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Energy, charge density</a:t>
            </a:r>
          </a:p>
        </p:txBody>
      </p:sp>
    </p:spTree>
    <p:extLst>
      <p:ext uri="{BB962C8B-B14F-4D97-AF65-F5344CB8AC3E}">
        <p14:creationId xmlns:p14="http://schemas.microsoft.com/office/powerpoint/2010/main" val="57721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4549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Pseudopotential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027351-6A1E-792B-B6FD-68B984042565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684AD2-1E3E-BC15-380A-EAEF573D3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B71D7D-9F2E-9C5B-7943-A57DC4125B56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6" name="Picture 15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C151581D-BF3F-E8D2-31F4-1033608B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99" y="698957"/>
            <a:ext cx="4495800" cy="711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6EA15C-ED83-E234-A7C1-0CD0B2E48DAB}"/>
              </a:ext>
            </a:extLst>
          </p:cNvPr>
          <p:cNvSpPr txBox="1"/>
          <p:nvPr/>
        </p:nvSpPr>
        <p:spPr>
          <a:xfrm>
            <a:off x="8612133" y="4588267"/>
            <a:ext cx="2990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</a:rPr>
              <a:t>Norm-conserved Pseudopotential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</a:rPr>
              <a:t>Ultrasoft Pseudopotential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</a:rPr>
              <a:t>Projector Augmented Wave</a:t>
            </a: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221BD82-2E0A-9BB2-0D8B-4B796244A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699" y="1659362"/>
            <a:ext cx="5562600" cy="2679700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8F45651-5849-4EC1-6F43-0FC9EEF82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716" y="3933354"/>
            <a:ext cx="48514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8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B5FD92-15B2-C5B8-5AF7-8B7794F9336F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Taylor Expansion of the Total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95E9B-B65C-7F20-3911-70A19AE27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8C53D7-EB42-1A89-7053-726F0C0585EA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DCDB6-0B27-7ECC-C916-D48900D8F896}"/>
              </a:ext>
            </a:extLst>
          </p:cNvPr>
          <p:cNvSpPr txBox="1"/>
          <p:nvPr/>
        </p:nvSpPr>
        <p:spPr>
          <a:xfrm>
            <a:off x="1721796" y="6547609"/>
            <a:ext cx="10470204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800"/>
              </a:spcBef>
            </a:pPr>
            <a:r>
              <a:rPr lang="en-US" sz="1100" dirty="0">
                <a:latin typeface="Jost" pitchFamily="2" charset="77"/>
                <a:ea typeface="Jost" pitchFamily="2" charset="77"/>
              </a:rPr>
              <a:t>Wu, Vanderbilt, and Hamann, Systematic treatment of displacements, strains, and electric fields in density-functional perturbation theory, Physical Review B </a:t>
            </a:r>
            <a:r>
              <a:rPr lang="en-US" sz="1100" b="1" dirty="0">
                <a:latin typeface="Jost" pitchFamily="2" charset="77"/>
                <a:ea typeface="Jost" pitchFamily="2" charset="77"/>
              </a:rPr>
              <a:t>72</a:t>
            </a:r>
            <a:r>
              <a:rPr lang="en-US" sz="1100" dirty="0">
                <a:latin typeface="Jost" pitchFamily="2" charset="77"/>
                <a:ea typeface="Jost" pitchFamily="2" charset="77"/>
              </a:rPr>
              <a:t>, 035105 (2005)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19773-59C5-5097-E716-3E6CF07430AF}"/>
              </a:ext>
            </a:extLst>
          </p:cNvPr>
          <p:cNvGrpSpPr/>
          <p:nvPr/>
        </p:nvGrpSpPr>
        <p:grpSpPr>
          <a:xfrm>
            <a:off x="290710" y="675139"/>
            <a:ext cx="11610580" cy="4791284"/>
            <a:chOff x="290710" y="1040860"/>
            <a:chExt cx="11610580" cy="4791284"/>
          </a:xfrm>
        </p:grpSpPr>
        <p:pic>
          <p:nvPicPr>
            <p:cNvPr id="8" name="Picture 7" descr="\documentclass{article}&#10;\usepackage{amsmath}&#10;\pagestyle{empty}&#10;\begin{document}&#10;&#10;\begin{align}&#10;    &amp; E(u, \mathcal{E}, \eta) = E_0 + \\&#10;    \\&#10;    &amp; \frac{\partial E}{\partial u_m}u_m + \frac{\partial E}{\partial\mathcal{E}_{\alpha}}\mathcal{E}_{\alpha} + \frac{\partial E}{\partial\eta_j}\eta_j + \\&#10;    \\&#10;    &amp; \frac{1}{2}\frac{\partial^2E}{\partial u_m\partial u_n}u_mu_n + \frac{1}{2}\frac{\partial^2E}{\partial \mathcal{E}_{\alpha}\partial \mathcal{E}_{\beta}}\mathcal{E}_{\alpha}\mathcal{E}_{\beta} + \frac{1}{2}\frac{\partial^2E}{\partial \eta_i \partial \eta_j}\eta_i\eta_j + \frac{1}{2}\frac{\partial^2E}{\partial u_m\partial \mathcal{E}_{\alpha}}u_m\mathcal{E}_{\alpha} + \frac{1}{2}\frac{\partial^2E}{\partial u_m\partial \eta_j}u_m\eta_j + \frac{1}{2}\frac{\partial^2E}{\partial \mathcal{E}_{\alpha}\partial \eta_j}\mathcal{E}_{\alpha}\eta_j + \\&#10;    \\&#10;    &amp; \frac{1}{6}\frac{\partial^3E}{\partial \mathcal{E}_{\alpha}\partial \mathcal{E}_{\beta}\partial \mathcal{E}_{\gamma}}\mathcal{E}_{\alpha}\mathcal{E}_{\beta}\mathcal{E}_{\gamma} + \frac{1}{6}\frac{\partial^3E}{\partial \mathcal{E}_{\alpha}\partial \mathcal{E}_{\beta}\partial u_m}\mathcal{E}_{\alpha}\mathcal{E}_{\beta}u_m + \frac{1}{6}\frac{\partial^3E}{\partial \mathcal{E}_{\alpha}\partial \mathcal{E}_{\beta}\partial \eta_i}\mathcal{E}_{\alpha}\mathcal{E}_{\beta} \eta_i + \cdots&#10;\end{align}&#10;&#10;\end{document}" title="IguanaTex Bitmap Display">
              <a:extLst>
                <a:ext uri="{FF2B5EF4-FFF2-40B4-BE49-F238E27FC236}">
                  <a16:creationId xmlns:a16="http://schemas.microsoft.com/office/drawing/2014/main" id="{79EF8544-1BFC-3B8F-DB79-3FC04C58FF7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0710" y="1307592"/>
              <a:ext cx="11610580" cy="42428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971E89-B8BC-B857-655C-ECD2658A52EE}"/>
                </a:ext>
              </a:extLst>
            </p:cNvPr>
            <p:cNvSpPr/>
            <p:nvPr/>
          </p:nvSpPr>
          <p:spPr>
            <a:xfrm>
              <a:off x="8516749" y="1040860"/>
              <a:ext cx="646706" cy="2052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30607D-87CD-AB30-810E-835171FB2DE4}"/>
                </a:ext>
              </a:extLst>
            </p:cNvPr>
            <p:cNvSpPr/>
            <p:nvPr/>
          </p:nvSpPr>
          <p:spPr>
            <a:xfrm>
              <a:off x="8516749" y="3779608"/>
              <a:ext cx="646706" cy="2052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A203D7-0F7B-D0C3-B070-048946CFABF2}"/>
              </a:ext>
            </a:extLst>
          </p:cNvPr>
          <p:cNvSpPr txBox="1">
            <a:spLocks/>
          </p:cNvSpPr>
          <p:nvPr/>
        </p:nvSpPr>
        <p:spPr>
          <a:xfrm>
            <a:off x="230116" y="2307156"/>
            <a:ext cx="752378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897015-CE38-EB5D-191E-B38598E433B3}"/>
              </a:ext>
            </a:extLst>
          </p:cNvPr>
          <p:cNvSpPr txBox="1">
            <a:spLocks/>
          </p:cNvSpPr>
          <p:nvPr/>
        </p:nvSpPr>
        <p:spPr>
          <a:xfrm>
            <a:off x="1162452" y="2307156"/>
            <a:ext cx="1118688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588167-4857-1050-2328-45D1D72C568B}"/>
              </a:ext>
            </a:extLst>
          </p:cNvPr>
          <p:cNvSpPr txBox="1">
            <a:spLocks/>
          </p:cNvSpPr>
          <p:nvPr/>
        </p:nvSpPr>
        <p:spPr>
          <a:xfrm>
            <a:off x="2461097" y="2307156"/>
            <a:ext cx="762870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BF6E9F4-A12B-DEC5-DA9D-585407BE7317}"/>
              </a:ext>
            </a:extLst>
          </p:cNvPr>
          <p:cNvSpPr txBox="1">
            <a:spLocks/>
          </p:cNvSpPr>
          <p:nvPr/>
        </p:nvSpPr>
        <p:spPr>
          <a:xfrm>
            <a:off x="305330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Harmonic force constants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11CB016-91B2-7B68-451D-1836A0F8EEF7}"/>
              </a:ext>
            </a:extLst>
          </p:cNvPr>
          <p:cNvSpPr txBox="1">
            <a:spLocks/>
          </p:cNvSpPr>
          <p:nvPr/>
        </p:nvSpPr>
        <p:spPr>
          <a:xfrm>
            <a:off x="2341714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susceptibility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FDA413E-48BC-CD8F-FD9D-B3D0B3E55D08}"/>
              </a:ext>
            </a:extLst>
          </p:cNvPr>
          <p:cNvSpPr txBox="1">
            <a:spLocks/>
          </p:cNvSpPr>
          <p:nvPr/>
        </p:nvSpPr>
        <p:spPr>
          <a:xfrm>
            <a:off x="4247933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moduli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A6973C7-3AF1-144A-4774-EEBA34BB2169}"/>
              </a:ext>
            </a:extLst>
          </p:cNvPr>
          <p:cNvSpPr txBox="1">
            <a:spLocks/>
          </p:cNvSpPr>
          <p:nvPr/>
        </p:nvSpPr>
        <p:spPr>
          <a:xfrm>
            <a:off x="6005187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Born-effective charges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F20B33E-1E9A-8F23-80D2-B5545C69A861}"/>
              </a:ext>
            </a:extLst>
          </p:cNvPr>
          <p:cNvSpPr txBox="1">
            <a:spLocks/>
          </p:cNvSpPr>
          <p:nvPr/>
        </p:nvSpPr>
        <p:spPr>
          <a:xfrm>
            <a:off x="8074012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response of the internal strain tensor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55D3267-7E2B-C6F8-7A9E-2F5770464CA3}"/>
              </a:ext>
            </a:extLst>
          </p:cNvPr>
          <p:cNvSpPr txBox="1">
            <a:spLocks/>
          </p:cNvSpPr>
          <p:nvPr/>
        </p:nvSpPr>
        <p:spPr>
          <a:xfrm>
            <a:off x="9923217" y="3424829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Piezoelectric strain tensor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23CE6CF-B679-D840-0706-1A3E06DFB139}"/>
              </a:ext>
            </a:extLst>
          </p:cNvPr>
          <p:cNvSpPr txBox="1">
            <a:spLocks/>
          </p:cNvSpPr>
          <p:nvPr/>
        </p:nvSpPr>
        <p:spPr>
          <a:xfrm>
            <a:off x="396362" y="4856801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susceptibility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BDAB31C-ACCC-6971-C7EB-05E19052DFD3}"/>
              </a:ext>
            </a:extLst>
          </p:cNvPr>
          <p:cNvSpPr txBox="1">
            <a:spLocks/>
          </p:cNvSpPr>
          <p:nvPr/>
        </p:nvSpPr>
        <p:spPr>
          <a:xfrm>
            <a:off x="2717461" y="4856776"/>
            <a:ext cx="2080783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 susceptibility matrix elements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71F44A3-E233-AC78-5F0C-51F2DD04D35C}"/>
              </a:ext>
            </a:extLst>
          </p:cNvPr>
          <p:cNvSpPr txBox="1">
            <a:spLocks/>
          </p:cNvSpPr>
          <p:nvPr/>
        </p:nvSpPr>
        <p:spPr>
          <a:xfrm>
            <a:off x="5728789" y="4856801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Elasto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-optic tensor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EAF33-D2A5-9D4A-B0D4-201422E7D640}"/>
              </a:ext>
            </a:extLst>
          </p:cNvPr>
          <p:cNvSpPr txBox="1"/>
          <p:nvPr/>
        </p:nvSpPr>
        <p:spPr>
          <a:xfrm>
            <a:off x="2259178" y="5530147"/>
            <a:ext cx="8430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Super important to decide materials properties!!!</a:t>
            </a:r>
          </a:p>
        </p:txBody>
      </p:sp>
    </p:spTree>
    <p:extLst>
      <p:ext uri="{BB962C8B-B14F-4D97-AF65-F5344CB8AC3E}">
        <p14:creationId xmlns:p14="http://schemas.microsoft.com/office/powerpoint/2010/main" val="350413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B5FD92-15B2-C5B8-5AF7-8B7794F9336F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CAE71-113F-F1F7-CEDF-C10717E3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Taylor Expansion of the Total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B95E9B-B65C-7F20-3911-70A19AE27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8C53D7-EB42-1A89-7053-726F0C0585EA}"/>
              </a:ext>
            </a:extLst>
          </p:cNvPr>
          <p:cNvSpPr txBox="1"/>
          <p:nvPr/>
        </p:nvSpPr>
        <p:spPr>
          <a:xfrm>
            <a:off x="1420225" y="6505302"/>
            <a:ext cx="41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DCDB6-0B27-7ECC-C916-D48900D8F896}"/>
              </a:ext>
            </a:extLst>
          </p:cNvPr>
          <p:cNvSpPr txBox="1"/>
          <p:nvPr/>
        </p:nvSpPr>
        <p:spPr>
          <a:xfrm>
            <a:off x="1721796" y="6547609"/>
            <a:ext cx="10470204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800"/>
              </a:spcBef>
            </a:pPr>
            <a:r>
              <a:rPr lang="en-US" sz="1100" dirty="0">
                <a:latin typeface="Jost" pitchFamily="2" charset="77"/>
                <a:ea typeface="Jost" pitchFamily="2" charset="77"/>
              </a:rPr>
              <a:t>Wu, Vanderbilt, and Hamann, Systematic treatment of displacements, strains, and electric fields in density-functional perturbation theory, Physical Review B </a:t>
            </a:r>
            <a:r>
              <a:rPr lang="en-US" sz="1100" b="1" dirty="0">
                <a:latin typeface="Jost" pitchFamily="2" charset="77"/>
                <a:ea typeface="Jost" pitchFamily="2" charset="77"/>
              </a:rPr>
              <a:t>72</a:t>
            </a:r>
            <a:r>
              <a:rPr lang="en-US" sz="1100" dirty="0">
                <a:latin typeface="Jost" pitchFamily="2" charset="77"/>
                <a:ea typeface="Jost" pitchFamily="2" charset="77"/>
              </a:rPr>
              <a:t>, 035105 (2005)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19773-59C5-5097-E716-3E6CF07430AF}"/>
              </a:ext>
            </a:extLst>
          </p:cNvPr>
          <p:cNvGrpSpPr/>
          <p:nvPr/>
        </p:nvGrpSpPr>
        <p:grpSpPr>
          <a:xfrm>
            <a:off x="290710" y="1033358"/>
            <a:ext cx="11610580" cy="4791284"/>
            <a:chOff x="290710" y="1040860"/>
            <a:chExt cx="11610580" cy="4791284"/>
          </a:xfrm>
        </p:grpSpPr>
        <p:pic>
          <p:nvPicPr>
            <p:cNvPr id="8" name="Picture 7" descr="\documentclass{article}&#10;\usepackage{amsmath}&#10;\pagestyle{empty}&#10;\begin{document}&#10;&#10;\begin{align}&#10;    &amp; E(u, \mathcal{E}, \eta) = E_0 + \\&#10;    \\&#10;    &amp; \frac{\partial E}{\partial u_m}u_m + \frac{\partial E}{\partial\mathcal{E}_{\alpha}}\mathcal{E}_{\alpha} + \frac{\partial E}{\partial\eta_j}\eta_j + \\&#10;    \\&#10;    &amp; \frac{1}{2}\frac{\partial^2E}{\partial u_m\partial u_n}u_mu_n + \frac{1}{2}\frac{\partial^2E}{\partial \mathcal{E}_{\alpha}\partial \mathcal{E}_{\beta}}\mathcal{E}_{\alpha}\mathcal{E}_{\beta} + \frac{1}{2}\frac{\partial^2E}{\partial \eta_i \partial \eta_j}\eta_i\eta_j + \frac{1}{2}\frac{\partial^2E}{\partial u_m\partial \mathcal{E}_{\alpha}}u_m\mathcal{E}_{\alpha} + \frac{1}{2}\frac{\partial^2E}{\partial u_m\partial \eta_j}u_m\eta_j + \frac{1}{2}\frac{\partial^2E}{\partial \mathcal{E}_{\alpha}\partial \eta_j}\mathcal{E}_{\alpha}\eta_j + \\&#10;    \\&#10;    &amp; \frac{1}{6}\frac{\partial^3E}{\partial \mathcal{E}_{\alpha}\partial \mathcal{E}_{\beta}\partial \mathcal{E}_{\gamma}}\mathcal{E}_{\alpha}\mathcal{E}_{\beta}\mathcal{E}_{\gamma} + \frac{1}{6}\frac{\partial^3E}{\partial \mathcal{E}_{\alpha}\partial \mathcal{E}_{\beta}\partial u_m}\mathcal{E}_{\alpha}\mathcal{E}_{\beta}u_m + \frac{1}{6}\frac{\partial^3E}{\partial \mathcal{E}_{\alpha}\partial \mathcal{E}_{\beta}\partial \eta_i}\mathcal{E}_{\alpha}\mathcal{E}_{\beta} \eta_i + \cdots&#10;\end{align}&#10;&#10;\end{document}" title="IguanaTex Bitmap Display">
              <a:extLst>
                <a:ext uri="{FF2B5EF4-FFF2-40B4-BE49-F238E27FC236}">
                  <a16:creationId xmlns:a16="http://schemas.microsoft.com/office/drawing/2014/main" id="{79EF8544-1BFC-3B8F-DB79-3FC04C58FF7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90710" y="1307592"/>
              <a:ext cx="11610580" cy="42428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971E89-B8BC-B857-655C-ECD2658A52EE}"/>
                </a:ext>
              </a:extLst>
            </p:cNvPr>
            <p:cNvSpPr/>
            <p:nvPr/>
          </p:nvSpPr>
          <p:spPr>
            <a:xfrm>
              <a:off x="8516749" y="1040860"/>
              <a:ext cx="646706" cy="2052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30607D-87CD-AB30-810E-835171FB2DE4}"/>
                </a:ext>
              </a:extLst>
            </p:cNvPr>
            <p:cNvSpPr/>
            <p:nvPr/>
          </p:nvSpPr>
          <p:spPr>
            <a:xfrm>
              <a:off x="8516749" y="3779608"/>
              <a:ext cx="646706" cy="20525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A203D7-0F7B-D0C3-B070-048946CFABF2}"/>
              </a:ext>
            </a:extLst>
          </p:cNvPr>
          <p:cNvSpPr txBox="1">
            <a:spLocks/>
          </p:cNvSpPr>
          <p:nvPr/>
        </p:nvSpPr>
        <p:spPr>
          <a:xfrm>
            <a:off x="133976" y="2553068"/>
            <a:ext cx="1041337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Hellmann-Feynman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897015-CE38-EB5D-191E-B38598E433B3}"/>
              </a:ext>
            </a:extLst>
          </p:cNvPr>
          <p:cNvSpPr txBox="1">
            <a:spLocks/>
          </p:cNvSpPr>
          <p:nvPr/>
        </p:nvSpPr>
        <p:spPr>
          <a:xfrm>
            <a:off x="1292633" y="2553068"/>
            <a:ext cx="1118688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Theory of Polarization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3588167-4857-1050-2328-45D1D72C568B}"/>
              </a:ext>
            </a:extLst>
          </p:cNvPr>
          <p:cNvSpPr txBox="1">
            <a:spLocks/>
          </p:cNvSpPr>
          <p:nvPr/>
        </p:nvSpPr>
        <p:spPr>
          <a:xfrm>
            <a:off x="2528641" y="2574881"/>
            <a:ext cx="969966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Theorem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BF6E9F4-A12B-DEC5-DA9D-585407BE7317}"/>
              </a:ext>
            </a:extLst>
          </p:cNvPr>
          <p:cNvSpPr txBox="1">
            <a:spLocks/>
          </p:cNvSpPr>
          <p:nvPr/>
        </p:nvSpPr>
        <p:spPr>
          <a:xfrm>
            <a:off x="194452" y="3783254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23CE6CF-B679-D840-0706-1A3E06DFB139}"/>
              </a:ext>
            </a:extLst>
          </p:cNvPr>
          <p:cNvSpPr txBox="1">
            <a:spLocks/>
          </p:cNvSpPr>
          <p:nvPr/>
        </p:nvSpPr>
        <p:spPr>
          <a:xfrm>
            <a:off x="290710" y="5215020"/>
            <a:ext cx="167674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theorem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  <p:pic>
        <p:nvPicPr>
          <p:cNvPr id="4" name="Picture 3" descr="\documentclass{article}&#10;\usepackage{amsmath}&#10;\pagestyle{empty}&#10;\begin{document}&#10;&#10;$$&#10;p_{ij\mu\nu} \approx \frac{\Delta(\varepsilon^{-1}_{ij})(\eta^+)- \Delta(\varepsilon^{-1}_{ij})(\eta^-)}{2\eta_{\mu\nu}} + \mathcal{O}(\eta^2).&#10;$$&#10;&#10;\end{document}" title="IguanaTex Bitmap Display">
            <a:extLst>
              <a:ext uri="{FF2B5EF4-FFF2-40B4-BE49-F238E27FC236}">
                <a16:creationId xmlns:a16="http://schemas.microsoft.com/office/drawing/2014/main" id="{A4146B12-7E25-A4D5-F735-91DF23ACB1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52186" y="1639157"/>
            <a:ext cx="4876800" cy="685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80AE50-5D0E-1FC4-BAFC-70E69C705ABE}"/>
              </a:ext>
            </a:extLst>
          </p:cNvPr>
          <p:cNvSpPr txBox="1">
            <a:spLocks/>
          </p:cNvSpPr>
          <p:nvPr/>
        </p:nvSpPr>
        <p:spPr>
          <a:xfrm>
            <a:off x="6860950" y="1114405"/>
            <a:ext cx="3311598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difference method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7B2663-2318-059B-ED4C-2FDF132A89B9}"/>
              </a:ext>
            </a:extLst>
          </p:cNvPr>
          <p:cNvSpPr txBox="1">
            <a:spLocks/>
          </p:cNvSpPr>
          <p:nvPr/>
        </p:nvSpPr>
        <p:spPr>
          <a:xfrm>
            <a:off x="2073111" y="3783254"/>
            <a:ext cx="1638182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37168AB-BE10-7CAD-3957-C59F5E6DD49C}"/>
              </a:ext>
            </a:extLst>
          </p:cNvPr>
          <p:cNvSpPr txBox="1">
            <a:spLocks/>
          </p:cNvSpPr>
          <p:nvPr/>
        </p:nvSpPr>
        <p:spPr>
          <a:xfrm>
            <a:off x="4165398" y="3783254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6B4A2FD-42B5-12B1-7985-4D0AE821DF01}"/>
              </a:ext>
            </a:extLst>
          </p:cNvPr>
          <p:cNvSpPr txBox="1">
            <a:spLocks/>
          </p:cNvSpPr>
          <p:nvPr/>
        </p:nvSpPr>
        <p:spPr>
          <a:xfrm>
            <a:off x="8074012" y="3783254"/>
            <a:ext cx="153217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7080002-AEBC-C037-A67B-F06D19667998}"/>
              </a:ext>
            </a:extLst>
          </p:cNvPr>
          <p:cNvSpPr txBox="1">
            <a:spLocks/>
          </p:cNvSpPr>
          <p:nvPr/>
        </p:nvSpPr>
        <p:spPr>
          <a:xfrm>
            <a:off x="5952186" y="3783254"/>
            <a:ext cx="1638182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C427E58-7532-DE4C-F4ED-274094D6BF82}"/>
              </a:ext>
            </a:extLst>
          </p:cNvPr>
          <p:cNvSpPr txBox="1">
            <a:spLocks/>
          </p:cNvSpPr>
          <p:nvPr/>
        </p:nvSpPr>
        <p:spPr>
          <a:xfrm>
            <a:off x="9952670" y="3783254"/>
            <a:ext cx="1638182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DFPT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6DEAC37-E502-EA73-982A-72A9A5577B2C}"/>
              </a:ext>
            </a:extLst>
          </p:cNvPr>
          <p:cNvSpPr txBox="1">
            <a:spLocks/>
          </p:cNvSpPr>
          <p:nvPr/>
        </p:nvSpPr>
        <p:spPr>
          <a:xfrm>
            <a:off x="2872747" y="5215020"/>
            <a:ext cx="167674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theorem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F9FE6271-9619-348C-99FC-B8EAB5B9F544}"/>
              </a:ext>
            </a:extLst>
          </p:cNvPr>
          <p:cNvSpPr txBox="1">
            <a:spLocks/>
          </p:cNvSpPr>
          <p:nvPr/>
        </p:nvSpPr>
        <p:spPr>
          <a:xfrm>
            <a:off x="5697577" y="5215020"/>
            <a:ext cx="1676749" cy="312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Jost" pitchFamily="2" charset="77"/>
                <a:ea typeface="Jost" pitchFamily="2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theorem</a:t>
            </a:r>
            <a:b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31159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F636A-D1A6-A4BF-2A56-D64C0AFC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4985-DE0B-FE14-351C-9B7FED1D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can you do with DFT?</a:t>
            </a:r>
          </a:p>
        </p:txBody>
      </p:sp>
      <p:pic>
        <p:nvPicPr>
          <p:cNvPr id="4" name="Picture 3" descr="A list of scientific research&#10;&#10;AI-generated content may be incorrect.">
            <a:extLst>
              <a:ext uri="{FF2B5EF4-FFF2-40B4-BE49-F238E27FC236}">
                <a16:creationId xmlns:a16="http://schemas.microsoft.com/office/drawing/2014/main" id="{8368DDC8-19BA-57A4-F319-49FEC80C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275" y="873604"/>
            <a:ext cx="4651450" cy="57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A1C4E-0B56-D278-3726-0455A5B9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diagram of a wave graph&#10;&#10;AI-generated content may be incorrect.">
            <a:extLst>
              <a:ext uri="{FF2B5EF4-FFF2-40B4-BE49-F238E27FC236}">
                <a16:creationId xmlns:a16="http://schemas.microsoft.com/office/drawing/2014/main" id="{75D8BFFB-DBCE-CBC0-E784-57AD8CF7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033" y="895253"/>
            <a:ext cx="4043257" cy="2471757"/>
          </a:xfrm>
          <a:prstGeom prst="rect">
            <a:avLst/>
          </a:prstGeom>
        </p:spPr>
      </p:pic>
      <p:pic>
        <p:nvPicPr>
          <p:cNvPr id="126" name="Picture 125" descr="A collage of diagrams&#10;&#10;AI-generated content may be incorrect.">
            <a:extLst>
              <a:ext uri="{FF2B5EF4-FFF2-40B4-BE49-F238E27FC236}">
                <a16:creationId xmlns:a16="http://schemas.microsoft.com/office/drawing/2014/main" id="{249C941A-50DA-F4BF-C0D9-7A42F7F8F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776" y="3429000"/>
            <a:ext cx="3976447" cy="3023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B18FA-AC5E-95A3-7EA2-6F98322E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can you do with DFT?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77627E-AE78-741A-5B79-7ED9FBC6B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6" y="1029319"/>
            <a:ext cx="3798591" cy="5423095"/>
          </a:xfrm>
          <a:prstGeom prst="rect">
            <a:avLst/>
          </a:prstGeom>
        </p:spPr>
      </p:pic>
      <p:pic>
        <p:nvPicPr>
          <p:cNvPr id="124" name="Picture 123" descr="A collage of different types of electrical components&#10;&#10;AI-generated content may be incorrect.">
            <a:extLst>
              <a:ext uri="{FF2B5EF4-FFF2-40B4-BE49-F238E27FC236}">
                <a16:creationId xmlns:a16="http://schemas.microsoft.com/office/drawing/2014/main" id="{3D08A8BA-0442-A0C3-C958-EC9BA1EDD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840" y="985760"/>
            <a:ext cx="4393184" cy="2478587"/>
          </a:xfrm>
          <a:prstGeom prst="rect">
            <a:avLst/>
          </a:prstGeom>
        </p:spPr>
      </p:pic>
      <p:pic>
        <p:nvPicPr>
          <p:cNvPr id="130" name="Picture 129" descr="A diagram of a wave vector&#10;&#10;AI-generated content may be incorrect.">
            <a:extLst>
              <a:ext uri="{FF2B5EF4-FFF2-40B4-BE49-F238E27FC236}">
                <a16:creationId xmlns:a16="http://schemas.microsoft.com/office/drawing/2014/main" id="{3027AA0D-A015-524E-671C-377829BD3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895" y="3463983"/>
            <a:ext cx="4105103" cy="28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42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AD2175-6C70-032E-05FA-059324930A19}"/>
              </a:ext>
            </a:extLst>
          </p:cNvPr>
          <p:cNvSpPr txBox="1"/>
          <p:nvPr/>
        </p:nvSpPr>
        <p:spPr>
          <a:xfrm>
            <a:off x="2936909" y="5969531"/>
            <a:ext cx="694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/>
              <a:t>In cubic octahedral coordinate, the orbitals split into </a:t>
            </a:r>
            <a:r>
              <a:rPr lang="en-US" sz="1600" i="1" dirty="0"/>
              <a:t>e</a:t>
            </a:r>
            <a:r>
              <a:rPr lang="en-US" sz="1600" i="1" baseline="-25000" dirty="0"/>
              <a:t>g</a:t>
            </a:r>
            <a:r>
              <a:rPr lang="en-US" sz="1600" dirty="0"/>
              <a:t> and </a:t>
            </a:r>
            <a:r>
              <a:rPr lang="en-US" sz="1600" i="1" dirty="0"/>
              <a:t>t</a:t>
            </a:r>
            <a:r>
              <a:rPr lang="en-US" sz="1600" i="1" baseline="-25000" dirty="0"/>
              <a:t>2g</a:t>
            </a:r>
            <a:r>
              <a:rPr lang="en-US" sz="1600" dirty="0"/>
              <a:t> orbitals.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0BB80-EC0D-C42F-9BAE-3100BD2B0989}"/>
              </a:ext>
            </a:extLst>
          </p:cNvPr>
          <p:cNvSpPr txBox="1"/>
          <p:nvPr/>
        </p:nvSpPr>
        <p:spPr>
          <a:xfrm>
            <a:off x="0" y="2164"/>
            <a:ext cx="200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Chemistry</a:t>
            </a:r>
          </a:p>
        </p:txBody>
      </p:sp>
      <p:pic>
        <p:nvPicPr>
          <p:cNvPr id="9" name="Picture 8" descr="A diagram of a molecule&#10;&#10;Description automatically generated">
            <a:extLst>
              <a:ext uri="{FF2B5EF4-FFF2-40B4-BE49-F238E27FC236}">
                <a16:creationId xmlns:a16="http://schemas.microsoft.com/office/drawing/2014/main" id="{0F30F472-6752-A2D3-662E-C8FC00707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32" y="619115"/>
            <a:ext cx="5684308" cy="5350416"/>
          </a:xfrm>
          <a:prstGeom prst="rect">
            <a:avLst/>
          </a:prstGeom>
        </p:spPr>
      </p:pic>
      <p:pic>
        <p:nvPicPr>
          <p:cNvPr id="11" name="Picture 10" descr="A diagram of energy levels&#10;&#10;Description automatically generated">
            <a:extLst>
              <a:ext uri="{FF2B5EF4-FFF2-40B4-BE49-F238E27FC236}">
                <a16:creationId xmlns:a16="http://schemas.microsoft.com/office/drawing/2014/main" id="{824FAEB2-6286-3B50-8942-2886FCF8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098" y="549915"/>
            <a:ext cx="4343816" cy="51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9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\documentclass{article}&#10;\usepackage{amsmath}&#10;\pagestyle{empty}&#10;\begin{document}&#10;&#10;$$&#10;\langle  d_{z^2} | H | R=(0,0,0), O_3, p_{z} \rangle = -2.5323&#10;$$&#10;&#10;&#10;\end{document}" title="IguanaTex Bitmap Display">
            <a:extLst>
              <a:ext uri="{FF2B5EF4-FFF2-40B4-BE49-F238E27FC236}">
                <a16:creationId xmlns:a16="http://schemas.microsoft.com/office/drawing/2014/main" id="{2770317E-B352-3B63-3DE9-6E0D1A9AAD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39" y="2044561"/>
            <a:ext cx="3393440" cy="203200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begin{document}&#10;&#10;$$&#10;\langle  d_{z^2} | H | R=(0,0,-1), O_3, p_{z} \rangle = 2.5323&#10;$$&#10;&#10;&#10;\end{document}" title="IguanaTex Bitmap Display">
            <a:extLst>
              <a:ext uri="{FF2B5EF4-FFF2-40B4-BE49-F238E27FC236}">
                <a16:creationId xmlns:a16="http://schemas.microsoft.com/office/drawing/2014/main" id="{9C64B42F-54E8-E445-19F2-E60D56F5C3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739" y="4191785"/>
            <a:ext cx="3393440" cy="203200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$&#10;\langle  d_{z^2} | H | R=(0,0,0), O_3, p_{z} \rangle = -2.6989&#10;$$&#10;&#10;&#10;\end{document}" title="IguanaTex Bitmap Display">
            <a:extLst>
              <a:ext uri="{FF2B5EF4-FFF2-40B4-BE49-F238E27FC236}">
                <a16:creationId xmlns:a16="http://schemas.microsoft.com/office/drawing/2014/main" id="{1B3948E0-8118-B1DB-73B2-E86106255B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56162" y="2028254"/>
            <a:ext cx="3393440" cy="203200"/>
          </a:xfrm>
          <a:prstGeom prst="rect">
            <a:avLst/>
          </a:prstGeom>
        </p:spPr>
      </p:pic>
      <p:pic>
        <p:nvPicPr>
          <p:cNvPr id="35" name="Picture 34" descr="\documentclass{article}&#10;\usepackage{amsmath}&#10;\pagestyle{empty}&#10;\begin{document}&#10;&#10;$$&#10;\langle  d_{z^2} | H | R=(0,0,-1), O_3, p_{z} \rangle = 2.3639&#10;$$&#10;&#10;&#10;\end{document}" title="IguanaTex Bitmap Display">
            <a:extLst>
              <a:ext uri="{FF2B5EF4-FFF2-40B4-BE49-F238E27FC236}">
                <a16:creationId xmlns:a16="http://schemas.microsoft.com/office/drawing/2014/main" id="{151AB4C5-0702-8447-E966-6C8D7DD916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56162" y="4163337"/>
            <a:ext cx="3393440" cy="20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8BBC56-0F69-6BAE-6ABF-60C2D1B775FA}"/>
              </a:ext>
            </a:extLst>
          </p:cNvPr>
          <p:cNvGrpSpPr/>
          <p:nvPr/>
        </p:nvGrpSpPr>
        <p:grpSpPr>
          <a:xfrm>
            <a:off x="2768737" y="-45532"/>
            <a:ext cx="2867364" cy="6325863"/>
            <a:chOff x="2882099" y="-127017"/>
            <a:chExt cx="2867364" cy="6325863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" name="3D Model 1" descr="D Orbital">
                  <a:extLst>
                    <a:ext uri="{FF2B5EF4-FFF2-40B4-BE49-F238E27FC236}">
                      <a16:creationId xmlns:a16="http://schemas.microsoft.com/office/drawing/2014/main" id="{9D5598A8-EC93-F848-CE40-163A7FC1209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82099" y="1599365"/>
                <a:ext cx="2867364" cy="2892739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867364" cy="2892739"/>
                      </a:xfrm>
                      <a:prstGeom prst="rect">
                        <a:avLst/>
                      </a:prstGeom>
                    </am3d:spPr>
                    <am3d:camera>
                      <am3d:pos x="0" y="0" z="8146920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695" d="1000000"/>
                      <am3d:preTrans dx="-1216821" dy="-1216821" dz="121682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97565" ay="-5294325" az="2696735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526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3D Model 1" descr="D Orbital">
                  <a:extLst>
                    <a:ext uri="{FF2B5EF4-FFF2-40B4-BE49-F238E27FC236}">
                      <a16:creationId xmlns:a16="http://schemas.microsoft.com/office/drawing/2014/main" id="{9D5598A8-EC93-F848-CE40-163A7FC1209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68737" y="1680850"/>
                  <a:ext cx="2867364" cy="289273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21B2F41-77F1-A46A-10AA-B24EFD911735}"/>
                </a:ext>
              </a:extLst>
            </p:cNvPr>
            <p:cNvGrpSpPr/>
            <p:nvPr/>
          </p:nvGrpSpPr>
          <p:grpSpPr>
            <a:xfrm rot="16200000">
              <a:off x="1144387" y="1809960"/>
              <a:ext cx="6325863" cy="2451909"/>
              <a:chOff x="5127307" y="2581852"/>
              <a:chExt cx="6325863" cy="245190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F94B161-8FCA-4DE2-2D32-672853D7D280}"/>
                  </a:ext>
                </a:extLst>
              </p:cNvPr>
              <p:cNvSpPr/>
              <p:nvPr/>
            </p:nvSpPr>
            <p:spPr>
              <a:xfrm>
                <a:off x="6923731" y="4334332"/>
                <a:ext cx="207629" cy="24262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28" name="3D Model 27" descr="P Orbital">
                    <a:extLst>
                      <a:ext uri="{FF2B5EF4-FFF2-40B4-BE49-F238E27FC236}">
                        <a16:creationId xmlns:a16="http://schemas.microsoft.com/office/drawing/2014/main" id="{980EF293-690D-D707-EC72-114F16656DD9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9018191" y="2598781"/>
                  <a:ext cx="2434980" cy="2434979"/>
                </p:xfrm>
                <a:graphic>
                  <a:graphicData uri="http://schemas.microsoft.com/office/drawing/2017/model3d">
                    <am3d:model3d r:embed="rId13">
                      <am3d:spPr>
                        <a:xfrm>
                          <a:off x="0" y="0"/>
                          <a:ext cx="2434980" cy="243497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202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0695" d="1000000"/>
                        <am3d:preTrans dx="-1216821" dy="-1216821" dz="1216822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8104855" ay="-5364869" az="8104852"/>
                        <am3d:postTrans dx="0" dy="0" dz="0"/>
                      </am3d:trans>
                      <am3d:raster rName="Office3DRenderer" rVer="16.0.8326">
                        <am3d:blip r:embed="rId14"/>
                      </am3d:raster>
                      <am3d:objViewport viewportSz="441339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28" name="3D Model 27" descr="P Orbital">
                    <a:extLst>
                      <a:ext uri="{FF2B5EF4-FFF2-40B4-BE49-F238E27FC236}">
                        <a16:creationId xmlns:a16="http://schemas.microsoft.com/office/drawing/2014/main" id="{980EF293-690D-D707-EC72-114F16656DD9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984931" y="-45533"/>
                    <a:ext cx="2434980" cy="2434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3" name="3D Model 2" descr="P Orbital">
                    <a:extLst>
                      <a:ext uri="{FF2B5EF4-FFF2-40B4-BE49-F238E27FC236}">
                        <a16:creationId xmlns:a16="http://schemas.microsoft.com/office/drawing/2014/main" id="{2211A624-7336-30DA-D030-435EE800815C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5127307" y="2581852"/>
                  <a:ext cx="2434980" cy="2434979"/>
                </p:xfrm>
                <a:graphic>
                  <a:graphicData uri="http://schemas.microsoft.com/office/drawing/2017/model3d">
                    <am3d:model3d r:embed="rId13">
                      <am3d:spPr>
                        <a:xfrm>
                          <a:off x="0" y="0"/>
                          <a:ext cx="2434980" cy="243497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202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0695" d="1000000"/>
                        <am3d:preTrans dx="-1216821" dy="-1216821" dz="1216822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8104855" ay="-5364869" az="8104852"/>
                        <am3d:postTrans dx="0" dy="0" dz="0"/>
                      </am3d:trans>
                      <am3d:raster rName="Office3DRenderer" rVer="16.0.8326">
                        <am3d:blip r:embed="rId14"/>
                      </am3d:raster>
                      <am3d:objViewport viewportSz="441339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3" name="3D Model 2" descr="P Orbital">
                    <a:extLst>
                      <a:ext uri="{FF2B5EF4-FFF2-40B4-BE49-F238E27FC236}">
                        <a16:creationId xmlns:a16="http://schemas.microsoft.com/office/drawing/2014/main" id="{2211A624-7336-30DA-D030-435EE800815C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968002" y="3845351"/>
                    <a:ext cx="2434980" cy="243497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0733EE-BE3A-F02A-A67A-8CF1FCE108C6}"/>
              </a:ext>
            </a:extLst>
          </p:cNvPr>
          <p:cNvGrpSpPr/>
          <p:nvPr/>
        </p:nvGrpSpPr>
        <p:grpSpPr>
          <a:xfrm>
            <a:off x="6304417" y="-45533"/>
            <a:ext cx="2867364" cy="6325863"/>
            <a:chOff x="2882099" y="-127017"/>
            <a:chExt cx="2867364" cy="63258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0DA5B5-E1A7-EF5D-B552-2DB6AC2FC9E8}"/>
                </a:ext>
              </a:extLst>
            </p:cNvPr>
            <p:cNvGrpSpPr/>
            <p:nvPr/>
          </p:nvGrpSpPr>
          <p:grpSpPr>
            <a:xfrm rot="16200000">
              <a:off x="1144387" y="1809960"/>
              <a:ext cx="6325863" cy="2451909"/>
              <a:chOff x="5127307" y="2581852"/>
              <a:chExt cx="6325863" cy="2451909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9" name="3D Model 8" descr="P Orbital">
                    <a:extLst>
                      <a:ext uri="{FF2B5EF4-FFF2-40B4-BE49-F238E27FC236}">
                        <a16:creationId xmlns:a16="http://schemas.microsoft.com/office/drawing/2014/main" id="{6E092D7E-AC37-1E13-36ED-5A3C2BA3AC97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9018191" y="2598781"/>
                  <a:ext cx="2434980" cy="2434979"/>
                </p:xfrm>
                <a:graphic>
                  <a:graphicData uri="http://schemas.microsoft.com/office/drawing/2017/model3d">
                    <am3d:model3d r:embed="rId13">
                      <am3d:spPr>
                        <a:xfrm>
                          <a:off x="0" y="0"/>
                          <a:ext cx="2434980" cy="243497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202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0695" d="1000000"/>
                        <am3d:preTrans dx="-1216821" dy="-1216821" dz="1216822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8104855" ay="-5364869" az="8104852"/>
                        <am3d:postTrans dx="0" dy="0" dz="0"/>
                      </am3d:trans>
                      <am3d:raster rName="Office3DRenderer" rVer="16.0.8326">
                        <am3d:blip r:embed="rId14"/>
                      </am3d:raster>
                      <am3d:objViewport viewportSz="441339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9" name="3D Model 8" descr="P Orbital">
                    <a:extLst>
                      <a:ext uri="{FF2B5EF4-FFF2-40B4-BE49-F238E27FC236}">
                        <a16:creationId xmlns:a16="http://schemas.microsoft.com/office/drawing/2014/main" id="{6E092D7E-AC37-1E13-36ED-5A3C2BA3AC97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520611" y="-45534"/>
                    <a:ext cx="2434980" cy="2434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0" name="3D Model 9" descr="P Orbital">
                    <a:extLst>
                      <a:ext uri="{FF2B5EF4-FFF2-40B4-BE49-F238E27FC236}">
                        <a16:creationId xmlns:a16="http://schemas.microsoft.com/office/drawing/2014/main" id="{664E6332-E1D5-4A8C-AB6E-ECF5F3E35A9A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5400000">
                  <a:off x="5127307" y="2581852"/>
                  <a:ext cx="2434980" cy="2434979"/>
                </p:xfrm>
                <a:graphic>
                  <a:graphicData uri="http://schemas.microsoft.com/office/drawing/2017/model3d">
                    <am3d:model3d r:embed="rId13">
                      <am3d:spPr>
                        <a:xfrm>
                          <a:off x="0" y="0"/>
                          <a:ext cx="2434980" cy="243497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81469202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10695" d="1000000"/>
                        <am3d:preTrans dx="-1216821" dy="-1216821" dz="1216822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8104855" ay="-5364869" az="8104852"/>
                        <am3d:postTrans dx="0" dy="0" dz="0"/>
                      </am3d:trans>
                      <am3d:raster rName="Office3DRenderer" rVer="16.0.8326">
                        <am3d:blip r:embed="rId14"/>
                      </am3d:raster>
                      <am3d:objViewport viewportSz="4413399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0" name="3D Model 9" descr="P Orbital">
                    <a:extLst>
                      <a:ext uri="{FF2B5EF4-FFF2-40B4-BE49-F238E27FC236}">
                        <a16:creationId xmlns:a16="http://schemas.microsoft.com/office/drawing/2014/main" id="{664E6332-E1D5-4A8C-AB6E-ECF5F3E35A9A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503682" y="3845350"/>
                    <a:ext cx="2434980" cy="243497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D Orbital">
                  <a:extLst>
                    <a:ext uri="{FF2B5EF4-FFF2-40B4-BE49-F238E27FC236}">
                      <a16:creationId xmlns:a16="http://schemas.microsoft.com/office/drawing/2014/main" id="{67C0B17A-D50E-7D70-DF4E-B6C1B905315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82099" y="1329321"/>
                <a:ext cx="2867364" cy="2892739"/>
              </p:xfrm>
              <a:graphic>
                <a:graphicData uri="http://schemas.microsoft.com/office/drawing/2017/model3d">
                  <am3d:model3d r:embed="rId11">
                    <am3d:spPr>
                      <a:xfrm>
                        <a:off x="0" y="0"/>
                        <a:ext cx="2867364" cy="2892739"/>
                      </a:xfrm>
                      <a:prstGeom prst="rect">
                        <a:avLst/>
                      </a:prstGeom>
                    </am3d:spPr>
                    <am3d:camera>
                      <am3d:pos x="0" y="0" z="8146920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695" d="1000000"/>
                      <am3d:preTrans dx="-1216821" dy="-1216821" dz="121682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97565" ay="-5294325" az="2696735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525260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D Orbital">
                  <a:extLst>
                    <a:ext uri="{FF2B5EF4-FFF2-40B4-BE49-F238E27FC236}">
                      <a16:creationId xmlns:a16="http://schemas.microsoft.com/office/drawing/2014/main" id="{67C0B17A-D50E-7D70-DF4E-B6C1B905315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04417" y="1410805"/>
                  <a:ext cx="2867364" cy="289273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318E5F-2893-B2B1-AC51-0A71A6D058CF}"/>
              </a:ext>
            </a:extLst>
          </p:cNvPr>
          <p:cNvSpPr/>
          <p:nvPr/>
        </p:nvSpPr>
        <p:spPr>
          <a:xfrm>
            <a:off x="7261039" y="1638787"/>
            <a:ext cx="778933" cy="77893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6C0BE5-9DD6-6EBE-E006-E2C1D0A159A2}"/>
              </a:ext>
            </a:extLst>
          </p:cNvPr>
          <p:cNvSpPr/>
          <p:nvPr/>
        </p:nvSpPr>
        <p:spPr>
          <a:xfrm>
            <a:off x="7261039" y="3773871"/>
            <a:ext cx="778933" cy="77893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B873C-DD40-7E3E-7AFA-7B61E78CA28A}"/>
              </a:ext>
            </a:extLst>
          </p:cNvPr>
          <p:cNvSpPr txBox="1"/>
          <p:nvPr/>
        </p:nvSpPr>
        <p:spPr>
          <a:xfrm>
            <a:off x="-16933" y="-79784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</a:t>
            </a:r>
            <a:r>
              <a:rPr lang="en-US" sz="3200" baseline="-25000" dirty="0"/>
              <a:t>3,pz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E303B0-8E72-0249-818E-EB34CF8C3807}"/>
              </a:ext>
            </a:extLst>
          </p:cNvPr>
          <p:cNvSpPr/>
          <p:nvPr/>
        </p:nvSpPr>
        <p:spPr>
          <a:xfrm>
            <a:off x="3719149" y="3875471"/>
            <a:ext cx="778933" cy="77893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3B495A-ED56-DF2E-D832-0AEAA864D26C}"/>
              </a:ext>
            </a:extLst>
          </p:cNvPr>
          <p:cNvSpPr/>
          <p:nvPr/>
        </p:nvSpPr>
        <p:spPr>
          <a:xfrm>
            <a:off x="3719149" y="1740387"/>
            <a:ext cx="778933" cy="77893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09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11C79-404F-91F1-9920-EC2D7370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05A6890-39B5-472D-3CC7-21A843C07F67}"/>
              </a:ext>
            </a:extLst>
          </p:cNvPr>
          <p:cNvGrpSpPr/>
          <p:nvPr/>
        </p:nvGrpSpPr>
        <p:grpSpPr>
          <a:xfrm>
            <a:off x="-7073" y="2383429"/>
            <a:ext cx="3779371" cy="2293633"/>
            <a:chOff x="86225" y="2051278"/>
            <a:chExt cx="3779371" cy="2293633"/>
          </a:xfrm>
        </p:grpSpPr>
        <p:pic>
          <p:nvPicPr>
            <p:cNvPr id="118" name="Picture 117" descr="A diagram of a molecule&#10;&#10;Description automatically generated">
              <a:extLst>
                <a:ext uri="{FF2B5EF4-FFF2-40B4-BE49-F238E27FC236}">
                  <a16:creationId xmlns:a16="http://schemas.microsoft.com/office/drawing/2014/main" id="{DEF8DDDB-D959-B09B-76F0-AFBDDBDC4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25" y="2051278"/>
              <a:ext cx="2316569" cy="2293633"/>
            </a:xfrm>
            <a:prstGeom prst="rect">
              <a:avLst/>
            </a:prstGeom>
          </p:spPr>
        </p:pic>
        <p:pic>
          <p:nvPicPr>
            <p:cNvPr id="119" name="Picture 118" descr="A diagram of 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87ED3368-C996-5194-CFB1-9C28C4997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8586" y="3068225"/>
              <a:ext cx="1247010" cy="117097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66208FA-35CF-52AF-70BE-9A47773E4470}"/>
                </a:ext>
              </a:extLst>
            </p:cNvPr>
            <p:cNvSpPr txBox="1"/>
            <p:nvPr/>
          </p:nvSpPr>
          <p:spPr>
            <a:xfrm>
              <a:off x="1067705" y="3338166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2FFB202-5E3A-BDC5-8C95-8A5C5847425A}"/>
                </a:ext>
              </a:extLst>
            </p:cNvPr>
            <p:cNvSpPr txBox="1"/>
            <p:nvPr/>
          </p:nvSpPr>
          <p:spPr>
            <a:xfrm>
              <a:off x="117964" y="3167389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B557F5F-5024-F31E-B482-6C701A3D0EBB}"/>
                </a:ext>
              </a:extLst>
            </p:cNvPr>
            <p:cNvSpPr txBox="1"/>
            <p:nvPr/>
          </p:nvSpPr>
          <p:spPr>
            <a:xfrm>
              <a:off x="1247010" y="2105736"/>
              <a:ext cx="391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45C5415-7E28-4EED-2FB0-AAB27A5CF8D5}"/>
                  </a:ext>
                </a:extLst>
              </p:cNvPr>
              <p:cNvSpPr txBox="1"/>
              <p:nvPr/>
            </p:nvSpPr>
            <p:spPr>
              <a:xfrm>
                <a:off x="2077236" y="-38415"/>
                <a:ext cx="18846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 Tetragonal BTO</a:t>
                </a:r>
                <a:endParaRPr lang="en-US" sz="1400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45C5415-7E28-4EED-2FB0-AAB27A5CF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236" y="-38415"/>
                <a:ext cx="1884683" cy="307777"/>
              </a:xfrm>
              <a:prstGeom prst="rect">
                <a:avLst/>
              </a:prstGeom>
              <a:blipFill>
                <a:blip r:embed="rId5"/>
                <a:stretch>
                  <a:fillRect l="-67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1600EFB-1378-64AB-A9E6-3B250FA2FCED}"/>
                  </a:ext>
                </a:extLst>
              </p:cNvPr>
              <p:cNvSpPr txBox="1"/>
              <p:nvPr/>
            </p:nvSpPr>
            <p:spPr>
              <a:xfrm>
                <a:off x="7722749" y="-39758"/>
                <a:ext cx="18846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 Tetragonal BTO</a:t>
                </a:r>
                <a:endParaRPr lang="en-US" sz="1400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1600EFB-1378-64AB-A9E6-3B250FA2F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749" y="-39758"/>
                <a:ext cx="1884683" cy="307777"/>
              </a:xfrm>
              <a:prstGeom prst="rect">
                <a:avLst/>
              </a:prstGeom>
              <a:blipFill>
                <a:blip r:embed="rId6"/>
                <a:stretch>
                  <a:fillRect l="-1342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D17DEAB4-517C-2417-8E8F-50913452B3DA}"/>
              </a:ext>
            </a:extLst>
          </p:cNvPr>
          <p:cNvSpPr txBox="1"/>
          <p:nvPr/>
        </p:nvSpPr>
        <p:spPr>
          <a:xfrm>
            <a:off x="5915421" y="2316989"/>
            <a:ext cx="363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CFBCBBF-B6EF-67D3-A952-0CD527D97C82}"/>
              </a:ext>
            </a:extLst>
          </p:cNvPr>
          <p:cNvCxnSpPr>
            <a:cxnSpLocks/>
          </p:cNvCxnSpPr>
          <p:nvPr/>
        </p:nvCxnSpPr>
        <p:spPr>
          <a:xfrm>
            <a:off x="4269532" y="2186844"/>
            <a:ext cx="812909" cy="53135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B8A99472-2BBB-EDB3-D0C4-7916619393FD}"/>
              </a:ext>
            </a:extLst>
          </p:cNvPr>
          <p:cNvSpPr txBox="1"/>
          <p:nvPr/>
        </p:nvSpPr>
        <p:spPr>
          <a:xfrm>
            <a:off x="2224317" y="176741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930D02F-6115-BCE5-ED8E-DA9967C4E91B}"/>
              </a:ext>
            </a:extLst>
          </p:cNvPr>
          <p:cNvSpPr txBox="1"/>
          <p:nvPr/>
        </p:nvSpPr>
        <p:spPr>
          <a:xfrm>
            <a:off x="2087713" y="2158826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zx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DBB6B2B1-EE6D-3C49-7EED-FBEE0D9E1EDB}"/>
              </a:ext>
            </a:extLst>
          </p:cNvPr>
          <p:cNvCxnSpPr>
            <a:cxnSpLocks/>
          </p:cNvCxnSpPr>
          <p:nvPr/>
        </p:nvCxnSpPr>
        <p:spPr>
          <a:xfrm>
            <a:off x="2297389" y="2087041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5E31D3F-7E1B-897E-F3E7-19C3C1CE1EC4}"/>
              </a:ext>
            </a:extLst>
          </p:cNvPr>
          <p:cNvGrpSpPr/>
          <p:nvPr/>
        </p:nvGrpSpPr>
        <p:grpSpPr>
          <a:xfrm>
            <a:off x="9718544" y="2206826"/>
            <a:ext cx="2331104" cy="2296990"/>
            <a:chOff x="9588438" y="2038578"/>
            <a:chExt cx="2603500" cy="2565400"/>
          </a:xfrm>
        </p:grpSpPr>
        <p:pic>
          <p:nvPicPr>
            <p:cNvPr id="131" name="Picture 130" descr="A diagram of a molecule&#10;&#10;Description automatically generated">
              <a:extLst>
                <a:ext uri="{FF2B5EF4-FFF2-40B4-BE49-F238E27FC236}">
                  <a16:creationId xmlns:a16="http://schemas.microsoft.com/office/drawing/2014/main" id="{6CB69F36-25B4-AF48-FFFD-133204B9B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8438" y="2038578"/>
              <a:ext cx="2603500" cy="2565400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9F9BBDE-71FB-1015-81D2-BA01C67295A6}"/>
                </a:ext>
              </a:extLst>
            </p:cNvPr>
            <p:cNvSpPr txBox="1"/>
            <p:nvPr/>
          </p:nvSpPr>
          <p:spPr>
            <a:xfrm>
              <a:off x="10608923" y="3338166"/>
              <a:ext cx="437196" cy="34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26B331D-C642-3C64-A245-F5C45BA56F09}"/>
                </a:ext>
              </a:extLst>
            </p:cNvPr>
            <p:cNvSpPr txBox="1"/>
            <p:nvPr/>
          </p:nvSpPr>
          <p:spPr>
            <a:xfrm>
              <a:off x="9659182" y="3167389"/>
              <a:ext cx="437196" cy="34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7AA56F3-0D3A-5757-2841-C0FB0FDDB00C}"/>
                </a:ext>
              </a:extLst>
            </p:cNvPr>
            <p:cNvSpPr txBox="1"/>
            <p:nvPr/>
          </p:nvSpPr>
          <p:spPr>
            <a:xfrm>
              <a:off x="10788228" y="2105735"/>
              <a:ext cx="437196" cy="343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9DF2A191-7AAB-42A4-EDCC-E98AA1F60BCF}"/>
              </a:ext>
            </a:extLst>
          </p:cNvPr>
          <p:cNvSpPr txBox="1"/>
          <p:nvPr/>
        </p:nvSpPr>
        <p:spPr>
          <a:xfrm>
            <a:off x="3973832" y="175009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2g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B4A8D5E-EC5F-B7F3-E864-F3C48FCD7482}"/>
              </a:ext>
            </a:extLst>
          </p:cNvPr>
          <p:cNvCxnSpPr>
            <a:cxnSpLocks/>
          </p:cNvCxnSpPr>
          <p:nvPr/>
        </p:nvCxnSpPr>
        <p:spPr>
          <a:xfrm>
            <a:off x="2297389" y="1358777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A9FB34E1-47EA-51D7-9A61-7600CFABAAB4}"/>
              </a:ext>
            </a:extLst>
          </p:cNvPr>
          <p:cNvSpPr txBox="1"/>
          <p:nvPr/>
        </p:nvSpPr>
        <p:spPr>
          <a:xfrm>
            <a:off x="3960727" y="1036716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0D5F12A-FF7C-FE4E-0432-86E857D508F1}"/>
              </a:ext>
            </a:extLst>
          </p:cNvPr>
          <p:cNvCxnSpPr>
            <a:cxnSpLocks/>
          </p:cNvCxnSpPr>
          <p:nvPr/>
        </p:nvCxnSpPr>
        <p:spPr>
          <a:xfrm>
            <a:off x="2297388" y="2186844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2CFE1D9-BABA-1FCB-0C7B-BABC67D1C620}"/>
              </a:ext>
            </a:extLst>
          </p:cNvPr>
          <p:cNvCxnSpPr>
            <a:cxnSpLocks/>
          </p:cNvCxnSpPr>
          <p:nvPr/>
        </p:nvCxnSpPr>
        <p:spPr>
          <a:xfrm>
            <a:off x="2297389" y="1043595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2AE98461-24B2-B401-3313-C4EE7C5F1972}"/>
              </a:ext>
            </a:extLst>
          </p:cNvPr>
          <p:cNvSpPr txBox="1"/>
          <p:nvPr/>
        </p:nvSpPr>
        <p:spPr>
          <a:xfrm>
            <a:off x="1885731" y="1192680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5BFE5A9-57A8-588F-DBA6-77BF28F721A2}"/>
              </a:ext>
            </a:extLst>
          </p:cNvPr>
          <p:cNvSpPr txBox="1"/>
          <p:nvPr/>
        </p:nvSpPr>
        <p:spPr>
          <a:xfrm>
            <a:off x="1735728" y="860113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-y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8A6F7E8-7840-D250-E2B0-8A107F07A8CC}"/>
              </a:ext>
            </a:extLst>
          </p:cNvPr>
          <p:cNvSpPr txBox="1"/>
          <p:nvPr/>
        </p:nvSpPr>
        <p:spPr>
          <a:xfrm>
            <a:off x="855803" y="1054412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0.023 eV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D8101FA-D1E2-B4A6-6CB3-E0B0974696EE}"/>
              </a:ext>
            </a:extLst>
          </p:cNvPr>
          <p:cNvSpPr txBox="1"/>
          <p:nvPr/>
        </p:nvSpPr>
        <p:spPr>
          <a:xfrm>
            <a:off x="1329352" y="197770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0.003 eV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6941769D-1D54-3423-A099-C6D63CAA0F83}"/>
              </a:ext>
            </a:extLst>
          </p:cNvPr>
          <p:cNvCxnSpPr>
            <a:cxnSpLocks/>
          </p:cNvCxnSpPr>
          <p:nvPr/>
        </p:nvCxnSpPr>
        <p:spPr>
          <a:xfrm>
            <a:off x="2214562" y="2031674"/>
            <a:ext cx="0" cy="18177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1FB5B60-EA0B-065A-B90E-60CF27C83007}"/>
              </a:ext>
            </a:extLst>
          </p:cNvPr>
          <p:cNvSpPr txBox="1"/>
          <p:nvPr/>
        </p:nvSpPr>
        <p:spPr>
          <a:xfrm>
            <a:off x="2648721" y="1573254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1.909 eV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C0709939-19F2-BFBA-8AFD-D74BEB529907}"/>
              </a:ext>
            </a:extLst>
          </p:cNvPr>
          <p:cNvCxnSpPr>
            <a:cxnSpLocks/>
          </p:cNvCxnSpPr>
          <p:nvPr/>
        </p:nvCxnSpPr>
        <p:spPr>
          <a:xfrm>
            <a:off x="3571660" y="1358777"/>
            <a:ext cx="0" cy="728264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53362CF-75AF-CEE4-BF7A-151320ECC59B}"/>
              </a:ext>
            </a:extLst>
          </p:cNvPr>
          <p:cNvCxnSpPr>
            <a:cxnSpLocks/>
          </p:cNvCxnSpPr>
          <p:nvPr/>
        </p:nvCxnSpPr>
        <p:spPr>
          <a:xfrm>
            <a:off x="5082441" y="2718198"/>
            <a:ext cx="35543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73A0853-32A1-C2B1-4C38-14B07A80F045}"/>
              </a:ext>
            </a:extLst>
          </p:cNvPr>
          <p:cNvCxnSpPr>
            <a:cxnSpLocks/>
          </p:cNvCxnSpPr>
          <p:nvPr/>
        </p:nvCxnSpPr>
        <p:spPr>
          <a:xfrm>
            <a:off x="4287222" y="2084639"/>
            <a:ext cx="795219" cy="62289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D4F68E8-C247-71D4-577A-EE645167DF60}"/>
              </a:ext>
            </a:extLst>
          </p:cNvPr>
          <p:cNvCxnSpPr>
            <a:cxnSpLocks/>
          </p:cNvCxnSpPr>
          <p:nvPr/>
        </p:nvCxnSpPr>
        <p:spPr>
          <a:xfrm>
            <a:off x="4269532" y="1350482"/>
            <a:ext cx="812909" cy="136238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70C0320-AECC-B121-562C-7985373EA834}"/>
              </a:ext>
            </a:extLst>
          </p:cNvPr>
          <p:cNvCxnSpPr>
            <a:cxnSpLocks/>
          </p:cNvCxnSpPr>
          <p:nvPr/>
        </p:nvCxnSpPr>
        <p:spPr>
          <a:xfrm>
            <a:off x="4269532" y="1038280"/>
            <a:ext cx="812909" cy="167458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D17BE7E-FDA2-6D15-46CD-715D7D8A5DBF}"/>
              </a:ext>
            </a:extLst>
          </p:cNvPr>
          <p:cNvCxnSpPr>
            <a:cxnSpLocks/>
          </p:cNvCxnSpPr>
          <p:nvPr/>
        </p:nvCxnSpPr>
        <p:spPr>
          <a:xfrm>
            <a:off x="7878870" y="1053527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88CE7E53-5307-0FD0-28A8-BB78DF90389A}"/>
              </a:ext>
            </a:extLst>
          </p:cNvPr>
          <p:cNvCxnSpPr>
            <a:cxnSpLocks/>
          </p:cNvCxnSpPr>
          <p:nvPr/>
        </p:nvCxnSpPr>
        <p:spPr>
          <a:xfrm>
            <a:off x="7878869" y="1881594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2B4D973-FB2D-7876-E1D1-F646423A3D5D}"/>
              </a:ext>
            </a:extLst>
          </p:cNvPr>
          <p:cNvCxnSpPr>
            <a:cxnSpLocks/>
          </p:cNvCxnSpPr>
          <p:nvPr/>
        </p:nvCxnSpPr>
        <p:spPr>
          <a:xfrm>
            <a:off x="7878870" y="646532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AC221D5-ECC7-015B-8726-70FD4B2E700C}"/>
              </a:ext>
            </a:extLst>
          </p:cNvPr>
          <p:cNvCxnSpPr>
            <a:cxnSpLocks/>
          </p:cNvCxnSpPr>
          <p:nvPr/>
        </p:nvCxnSpPr>
        <p:spPr>
          <a:xfrm>
            <a:off x="5491699" y="2718198"/>
            <a:ext cx="35543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B250AE0-2AE4-84CE-462E-289DA4EAF88D}"/>
              </a:ext>
            </a:extLst>
          </p:cNvPr>
          <p:cNvCxnSpPr>
            <a:cxnSpLocks/>
          </p:cNvCxnSpPr>
          <p:nvPr/>
        </p:nvCxnSpPr>
        <p:spPr>
          <a:xfrm>
            <a:off x="5923528" y="2718198"/>
            <a:ext cx="35543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3593A47-DA64-5C22-554E-E54ED93350F6}"/>
              </a:ext>
            </a:extLst>
          </p:cNvPr>
          <p:cNvCxnSpPr>
            <a:cxnSpLocks/>
          </p:cNvCxnSpPr>
          <p:nvPr/>
        </p:nvCxnSpPr>
        <p:spPr>
          <a:xfrm>
            <a:off x="6353891" y="2718198"/>
            <a:ext cx="35543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1FA57D4-0CD7-3568-A0ED-58F6C3A1E876}"/>
                  </a:ext>
                </a:extLst>
              </p:cNvPr>
              <p:cNvSpPr txBox="1"/>
              <p:nvPr/>
            </p:nvSpPr>
            <p:spPr>
              <a:xfrm>
                <a:off x="3460612" y="1599799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1FA57D4-0CD7-3568-A0ED-58F6C3A1E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612" y="1599799"/>
                <a:ext cx="157094" cy="184666"/>
              </a:xfrm>
              <a:prstGeom prst="rect">
                <a:avLst/>
              </a:prstGeom>
              <a:blipFill>
                <a:blip r:embed="rId8"/>
                <a:stretch>
                  <a:fillRect l="-15385" r="-1538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0B47566-9411-4423-8DC1-F92B574A190D}"/>
              </a:ext>
            </a:extLst>
          </p:cNvPr>
          <p:cNvCxnSpPr>
            <a:cxnSpLocks/>
          </p:cNvCxnSpPr>
          <p:nvPr/>
        </p:nvCxnSpPr>
        <p:spPr>
          <a:xfrm>
            <a:off x="7878869" y="1781791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0C012950-4AAB-1032-70D8-EDAD16595785}"/>
              </a:ext>
            </a:extLst>
          </p:cNvPr>
          <p:cNvSpPr txBox="1"/>
          <p:nvPr/>
        </p:nvSpPr>
        <p:spPr>
          <a:xfrm>
            <a:off x="9882141" y="1772470"/>
            <a:ext cx="402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EEC11AC-0D34-2195-29F0-E8D1DB36863A}"/>
              </a:ext>
            </a:extLst>
          </p:cNvPr>
          <p:cNvSpPr txBox="1"/>
          <p:nvPr/>
        </p:nvSpPr>
        <p:spPr>
          <a:xfrm>
            <a:off x="9799664" y="1496137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zx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C40CCC3-8964-0DA9-696B-433B2FD014FC}"/>
              </a:ext>
            </a:extLst>
          </p:cNvPr>
          <p:cNvSpPr txBox="1"/>
          <p:nvPr/>
        </p:nvSpPr>
        <p:spPr>
          <a:xfrm>
            <a:off x="9862905" y="887430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97DD70E-5062-EAB4-B1A2-4647CC48B2A1}"/>
              </a:ext>
            </a:extLst>
          </p:cNvPr>
          <p:cNvSpPr txBox="1"/>
          <p:nvPr/>
        </p:nvSpPr>
        <p:spPr>
          <a:xfrm>
            <a:off x="9833300" y="467225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-y</a:t>
            </a:r>
            <a:r>
              <a:rPr 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8496848-27D1-C0B1-C61D-7D262C7193F4}"/>
              </a:ext>
            </a:extLst>
          </p:cNvPr>
          <p:cNvCxnSpPr>
            <a:cxnSpLocks/>
          </p:cNvCxnSpPr>
          <p:nvPr/>
        </p:nvCxnSpPr>
        <p:spPr>
          <a:xfrm>
            <a:off x="10456477" y="646532"/>
            <a:ext cx="0" cy="40699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4C93A80-7490-70A6-7EA6-898ED0E7375A}"/>
              </a:ext>
            </a:extLst>
          </p:cNvPr>
          <p:cNvSpPr txBox="1"/>
          <p:nvPr/>
        </p:nvSpPr>
        <p:spPr>
          <a:xfrm>
            <a:off x="8707061" y="1268004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1.886 eV</a:t>
            </a: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42B6847A-C507-FD79-7230-87FEB0A2653E}"/>
              </a:ext>
            </a:extLst>
          </p:cNvPr>
          <p:cNvCxnSpPr>
            <a:cxnSpLocks/>
          </p:cNvCxnSpPr>
          <p:nvPr/>
        </p:nvCxnSpPr>
        <p:spPr>
          <a:xfrm>
            <a:off x="8661331" y="1053527"/>
            <a:ext cx="0" cy="728264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27541AF4-1C35-549D-322E-A10C16631074}"/>
                  </a:ext>
                </a:extLst>
              </p:cNvPr>
              <p:cNvSpPr txBox="1"/>
              <p:nvPr/>
            </p:nvSpPr>
            <p:spPr>
              <a:xfrm>
                <a:off x="8550283" y="1294549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27541AF4-1C35-549D-322E-A10C16631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283" y="1294549"/>
                <a:ext cx="157094" cy="184666"/>
              </a:xfrm>
              <a:prstGeom prst="rect">
                <a:avLst/>
              </a:prstGeom>
              <a:blipFill>
                <a:blip r:embed="rId9"/>
                <a:stretch>
                  <a:fillRect l="-15385" r="-769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E9EA3EA-12C2-E52A-B7C1-C709685B633C}"/>
              </a:ext>
            </a:extLst>
          </p:cNvPr>
          <p:cNvCxnSpPr>
            <a:cxnSpLocks/>
          </p:cNvCxnSpPr>
          <p:nvPr/>
        </p:nvCxnSpPr>
        <p:spPr>
          <a:xfrm>
            <a:off x="6775922" y="2718198"/>
            <a:ext cx="35543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BE87CF12-237A-9EFB-C5DD-C2BB56CE0C67}"/>
              </a:ext>
            </a:extLst>
          </p:cNvPr>
          <p:cNvSpPr txBox="1"/>
          <p:nvPr/>
        </p:nvSpPr>
        <p:spPr>
          <a:xfrm>
            <a:off x="10456476" y="67490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0.03 eV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E0ADA60-C110-3F6A-DFC4-E75548078ED4}"/>
              </a:ext>
            </a:extLst>
          </p:cNvPr>
          <p:cNvCxnSpPr>
            <a:cxnSpLocks/>
          </p:cNvCxnSpPr>
          <p:nvPr/>
        </p:nvCxnSpPr>
        <p:spPr>
          <a:xfrm>
            <a:off x="10381054" y="646532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F0CA84F0-2661-65CB-1A2D-153F60CA7741}"/>
              </a:ext>
            </a:extLst>
          </p:cNvPr>
          <p:cNvCxnSpPr>
            <a:cxnSpLocks/>
          </p:cNvCxnSpPr>
          <p:nvPr/>
        </p:nvCxnSpPr>
        <p:spPr>
          <a:xfrm>
            <a:off x="10367617" y="1058149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9A7DC6C2-3327-028C-B68E-F0CA6325F622}"/>
              </a:ext>
            </a:extLst>
          </p:cNvPr>
          <p:cNvCxnSpPr>
            <a:cxnSpLocks/>
          </p:cNvCxnSpPr>
          <p:nvPr/>
        </p:nvCxnSpPr>
        <p:spPr>
          <a:xfrm>
            <a:off x="1711277" y="1031585"/>
            <a:ext cx="0" cy="34477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380B370E-527C-E843-FA89-AD9919B89434}"/>
              </a:ext>
            </a:extLst>
          </p:cNvPr>
          <p:cNvCxnSpPr>
            <a:cxnSpLocks/>
          </p:cNvCxnSpPr>
          <p:nvPr/>
        </p:nvCxnSpPr>
        <p:spPr>
          <a:xfrm>
            <a:off x="1623830" y="1038280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9E48E19-E964-3294-2330-B4065F102248}"/>
              </a:ext>
            </a:extLst>
          </p:cNvPr>
          <p:cNvCxnSpPr>
            <a:cxnSpLocks/>
          </p:cNvCxnSpPr>
          <p:nvPr/>
        </p:nvCxnSpPr>
        <p:spPr>
          <a:xfrm>
            <a:off x="1623830" y="1376361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854FB00F-565B-8FEF-BB23-BA0F93E88B7D}"/>
              </a:ext>
            </a:extLst>
          </p:cNvPr>
          <p:cNvSpPr txBox="1"/>
          <p:nvPr/>
        </p:nvSpPr>
        <p:spPr>
          <a:xfrm>
            <a:off x="10494470" y="167245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0.003 eV</a:t>
            </a: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4A2BA51C-9C71-FC3B-A061-56DF10FA95F5}"/>
              </a:ext>
            </a:extLst>
          </p:cNvPr>
          <p:cNvCxnSpPr>
            <a:cxnSpLocks/>
          </p:cNvCxnSpPr>
          <p:nvPr/>
        </p:nvCxnSpPr>
        <p:spPr>
          <a:xfrm>
            <a:off x="10474069" y="1726424"/>
            <a:ext cx="0" cy="18177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D381629D-B6A1-53DA-D1BD-A466DF314DCA}"/>
              </a:ext>
            </a:extLst>
          </p:cNvPr>
          <p:cNvSpPr txBox="1"/>
          <p:nvPr/>
        </p:nvSpPr>
        <p:spPr>
          <a:xfrm>
            <a:off x="7832390" y="145304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2g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A991D5A-2F1B-677C-E40A-91B23BF3FB9E}"/>
              </a:ext>
            </a:extLst>
          </p:cNvPr>
          <p:cNvSpPr txBox="1"/>
          <p:nvPr/>
        </p:nvSpPr>
        <p:spPr>
          <a:xfrm>
            <a:off x="7841073" y="659805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D8A70E0-94D8-0BC6-D0EA-243342054C25}"/>
              </a:ext>
            </a:extLst>
          </p:cNvPr>
          <p:cNvCxnSpPr>
            <a:cxnSpLocks/>
          </p:cNvCxnSpPr>
          <p:nvPr/>
        </p:nvCxnSpPr>
        <p:spPr>
          <a:xfrm>
            <a:off x="6282375" y="1853576"/>
            <a:ext cx="0" cy="278649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D0B00EAB-18B7-542A-8103-E6311E987238}"/>
              </a:ext>
            </a:extLst>
          </p:cNvPr>
          <p:cNvCxnSpPr>
            <a:cxnSpLocks/>
          </p:cNvCxnSpPr>
          <p:nvPr/>
        </p:nvCxnSpPr>
        <p:spPr>
          <a:xfrm>
            <a:off x="4269532" y="2147817"/>
            <a:ext cx="20446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4FC1D969-852A-93B1-2384-7395D09DADC8}"/>
              </a:ext>
            </a:extLst>
          </p:cNvPr>
          <p:cNvCxnSpPr>
            <a:cxnSpLocks/>
          </p:cNvCxnSpPr>
          <p:nvPr/>
        </p:nvCxnSpPr>
        <p:spPr>
          <a:xfrm>
            <a:off x="6282375" y="1833333"/>
            <a:ext cx="15107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34A7D9F8-2B77-19A0-FD5C-E4F130CA4431}"/>
              </a:ext>
            </a:extLst>
          </p:cNvPr>
          <p:cNvSpPr txBox="1"/>
          <p:nvPr/>
        </p:nvSpPr>
        <p:spPr>
          <a:xfrm>
            <a:off x="5353758" y="1826347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 eV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4064569-7817-B83C-F7F3-5A63DA0A4AC0}"/>
              </a:ext>
            </a:extLst>
          </p:cNvPr>
          <p:cNvCxnSpPr>
            <a:cxnSpLocks/>
          </p:cNvCxnSpPr>
          <p:nvPr/>
        </p:nvCxnSpPr>
        <p:spPr>
          <a:xfrm flipH="1">
            <a:off x="7131632" y="1883350"/>
            <a:ext cx="740745" cy="82951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372E857-FEF2-237D-3138-761AEF8E12E0}"/>
              </a:ext>
            </a:extLst>
          </p:cNvPr>
          <p:cNvCxnSpPr>
            <a:cxnSpLocks/>
          </p:cNvCxnSpPr>
          <p:nvPr/>
        </p:nvCxnSpPr>
        <p:spPr>
          <a:xfrm flipH="1">
            <a:off x="7128820" y="1780972"/>
            <a:ext cx="750049" cy="91720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F8F699DE-73B0-080E-68B6-AFFA3D27BCBD}"/>
              </a:ext>
            </a:extLst>
          </p:cNvPr>
          <p:cNvCxnSpPr>
            <a:cxnSpLocks/>
          </p:cNvCxnSpPr>
          <p:nvPr/>
        </p:nvCxnSpPr>
        <p:spPr>
          <a:xfrm flipH="1">
            <a:off x="7116657" y="1060961"/>
            <a:ext cx="762212" cy="165434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7B32569-85F9-7672-0D88-0C58A973940A}"/>
              </a:ext>
            </a:extLst>
          </p:cNvPr>
          <p:cNvCxnSpPr>
            <a:cxnSpLocks/>
          </p:cNvCxnSpPr>
          <p:nvPr/>
        </p:nvCxnSpPr>
        <p:spPr>
          <a:xfrm flipH="1">
            <a:off x="7139273" y="658374"/>
            <a:ext cx="739596" cy="206152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C8A85B35-1C96-6E6B-EC14-C2D2CB1AF847}"/>
              </a:ext>
            </a:extLst>
          </p:cNvPr>
          <p:cNvSpPr txBox="1"/>
          <p:nvPr/>
        </p:nvSpPr>
        <p:spPr>
          <a:xfrm>
            <a:off x="5915421" y="3726665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DD9C31F5-C4A9-7A30-A517-AD43FAEBC77E}"/>
              </a:ext>
            </a:extLst>
          </p:cNvPr>
          <p:cNvCxnSpPr>
            <a:cxnSpLocks/>
          </p:cNvCxnSpPr>
          <p:nvPr/>
        </p:nvCxnSpPr>
        <p:spPr>
          <a:xfrm>
            <a:off x="5491699" y="4127874"/>
            <a:ext cx="355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92B9DBAC-F995-770A-D718-928DD04CE099}"/>
              </a:ext>
            </a:extLst>
          </p:cNvPr>
          <p:cNvCxnSpPr>
            <a:cxnSpLocks/>
          </p:cNvCxnSpPr>
          <p:nvPr/>
        </p:nvCxnSpPr>
        <p:spPr>
          <a:xfrm>
            <a:off x="5923528" y="4127874"/>
            <a:ext cx="355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D25BE42-6196-04F4-08BB-8C297B5CCD3C}"/>
              </a:ext>
            </a:extLst>
          </p:cNvPr>
          <p:cNvCxnSpPr>
            <a:cxnSpLocks/>
          </p:cNvCxnSpPr>
          <p:nvPr/>
        </p:nvCxnSpPr>
        <p:spPr>
          <a:xfrm>
            <a:off x="6353891" y="4127874"/>
            <a:ext cx="355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D5E737FD-B0A2-E3E3-F66E-E97AF3308777}"/>
              </a:ext>
            </a:extLst>
          </p:cNvPr>
          <p:cNvCxnSpPr>
            <a:cxnSpLocks/>
          </p:cNvCxnSpPr>
          <p:nvPr/>
        </p:nvCxnSpPr>
        <p:spPr>
          <a:xfrm>
            <a:off x="2294575" y="5323409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F7F8C36C-A159-0598-248B-13D584E260FB}"/>
              </a:ext>
            </a:extLst>
          </p:cNvPr>
          <p:cNvCxnSpPr>
            <a:cxnSpLocks/>
          </p:cNvCxnSpPr>
          <p:nvPr/>
        </p:nvCxnSpPr>
        <p:spPr>
          <a:xfrm>
            <a:off x="2294576" y="6249632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81FD0462-FA25-AF63-372E-F6A1D75E9F84}"/>
              </a:ext>
            </a:extLst>
          </p:cNvPr>
          <p:cNvSpPr txBox="1"/>
          <p:nvPr/>
        </p:nvSpPr>
        <p:spPr>
          <a:xfrm>
            <a:off x="1405224" y="6073299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E2C08D63-100C-224B-639D-9D564366B9C4}"/>
              </a:ext>
            </a:extLst>
          </p:cNvPr>
          <p:cNvCxnSpPr>
            <a:cxnSpLocks/>
          </p:cNvCxnSpPr>
          <p:nvPr/>
        </p:nvCxnSpPr>
        <p:spPr>
          <a:xfrm>
            <a:off x="2294576" y="5938531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B9C5E43F-A27E-9846-0C96-3EFEE25094C8}"/>
              </a:ext>
            </a:extLst>
          </p:cNvPr>
          <p:cNvSpPr txBox="1"/>
          <p:nvPr/>
        </p:nvSpPr>
        <p:spPr>
          <a:xfrm>
            <a:off x="1279888" y="5750953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83D04E9-DB0A-C603-A002-A4A5FAD81B42}"/>
              </a:ext>
            </a:extLst>
          </p:cNvPr>
          <p:cNvSpPr txBox="1"/>
          <p:nvPr/>
        </p:nvSpPr>
        <p:spPr>
          <a:xfrm>
            <a:off x="273586" y="5974010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0.005 eV</a:t>
            </a: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3B8EC293-3AE9-7F54-BBE9-4CF68131A4BA}"/>
              </a:ext>
            </a:extLst>
          </p:cNvPr>
          <p:cNvCxnSpPr>
            <a:cxnSpLocks/>
          </p:cNvCxnSpPr>
          <p:nvPr/>
        </p:nvCxnSpPr>
        <p:spPr>
          <a:xfrm>
            <a:off x="1210199" y="5938531"/>
            <a:ext cx="0" cy="34477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F4E7324B-663E-086D-7E0B-E90EFE6DE20F}"/>
              </a:ext>
            </a:extLst>
          </p:cNvPr>
          <p:cNvCxnSpPr>
            <a:cxnSpLocks/>
          </p:cNvCxnSpPr>
          <p:nvPr/>
        </p:nvCxnSpPr>
        <p:spPr>
          <a:xfrm>
            <a:off x="1122752" y="6290180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AB6269C4-8172-1713-580B-8A58E064C544}"/>
              </a:ext>
            </a:extLst>
          </p:cNvPr>
          <p:cNvCxnSpPr>
            <a:cxnSpLocks/>
          </p:cNvCxnSpPr>
          <p:nvPr/>
        </p:nvCxnSpPr>
        <p:spPr>
          <a:xfrm>
            <a:off x="2294576" y="5750953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804074A0-DB66-DC07-AC72-5D2394EF6594}"/>
              </a:ext>
            </a:extLst>
          </p:cNvPr>
          <p:cNvSpPr txBox="1"/>
          <p:nvPr/>
        </p:nvSpPr>
        <p:spPr>
          <a:xfrm>
            <a:off x="1280771" y="5529444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C770CC54-A297-5BCE-84B3-6C35845DD6DC}"/>
              </a:ext>
            </a:extLst>
          </p:cNvPr>
          <p:cNvCxnSpPr>
            <a:cxnSpLocks/>
          </p:cNvCxnSpPr>
          <p:nvPr/>
        </p:nvCxnSpPr>
        <p:spPr>
          <a:xfrm>
            <a:off x="1210199" y="5683332"/>
            <a:ext cx="0" cy="255199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5441CBB1-2928-01F3-0C8F-79E106C2F702}"/>
              </a:ext>
            </a:extLst>
          </p:cNvPr>
          <p:cNvCxnSpPr>
            <a:cxnSpLocks/>
          </p:cNvCxnSpPr>
          <p:nvPr/>
        </p:nvCxnSpPr>
        <p:spPr>
          <a:xfrm>
            <a:off x="1122752" y="5682746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087D161-3E2E-E5D9-6090-A9A78F4B4A60}"/>
              </a:ext>
            </a:extLst>
          </p:cNvPr>
          <p:cNvCxnSpPr>
            <a:cxnSpLocks/>
          </p:cNvCxnSpPr>
          <p:nvPr/>
        </p:nvCxnSpPr>
        <p:spPr>
          <a:xfrm>
            <a:off x="1122752" y="5935284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F20395BD-43D0-8983-43A6-DB1308310945}"/>
              </a:ext>
            </a:extLst>
          </p:cNvPr>
          <p:cNvSpPr txBox="1"/>
          <p:nvPr/>
        </p:nvSpPr>
        <p:spPr>
          <a:xfrm>
            <a:off x="10933226" y="5127059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0.001 eV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E01448DD-B25E-00B0-F951-9CD87DCB200E}"/>
              </a:ext>
            </a:extLst>
          </p:cNvPr>
          <p:cNvSpPr txBox="1"/>
          <p:nvPr/>
        </p:nvSpPr>
        <p:spPr>
          <a:xfrm>
            <a:off x="1523157" y="523259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75ADB022-AFE5-D3F0-6AB9-6A0FE0707D34}"/>
              </a:ext>
            </a:extLst>
          </p:cNvPr>
          <p:cNvSpPr txBox="1"/>
          <p:nvPr/>
        </p:nvSpPr>
        <p:spPr>
          <a:xfrm>
            <a:off x="273586" y="5362135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0.005 eV</a:t>
            </a:r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CC56ABBA-133E-A6F9-E509-D4E2BD7C419F}"/>
              </a:ext>
            </a:extLst>
          </p:cNvPr>
          <p:cNvCxnSpPr>
            <a:cxnSpLocks/>
          </p:cNvCxnSpPr>
          <p:nvPr/>
        </p:nvCxnSpPr>
        <p:spPr>
          <a:xfrm>
            <a:off x="1210199" y="5326656"/>
            <a:ext cx="0" cy="34477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F2DAE52F-5653-30DE-8916-452AFD2DB87D}"/>
              </a:ext>
            </a:extLst>
          </p:cNvPr>
          <p:cNvCxnSpPr>
            <a:cxnSpLocks/>
          </p:cNvCxnSpPr>
          <p:nvPr/>
        </p:nvCxnSpPr>
        <p:spPr>
          <a:xfrm>
            <a:off x="1122752" y="5678305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57E64471-24D1-251E-0F10-2A11BD7DB4CE}"/>
              </a:ext>
            </a:extLst>
          </p:cNvPr>
          <p:cNvCxnSpPr>
            <a:cxnSpLocks/>
          </p:cNvCxnSpPr>
          <p:nvPr/>
        </p:nvCxnSpPr>
        <p:spPr>
          <a:xfrm>
            <a:off x="1122752" y="5323409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DCD525C5-3261-146C-8F75-87B0E0653D57}"/>
              </a:ext>
            </a:extLst>
          </p:cNvPr>
          <p:cNvSpPr txBox="1"/>
          <p:nvPr/>
        </p:nvSpPr>
        <p:spPr>
          <a:xfrm>
            <a:off x="1523157" y="4657216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29775BE-F69E-F1CB-99C9-240C0A625D95}"/>
              </a:ext>
            </a:extLst>
          </p:cNvPr>
          <p:cNvSpPr txBox="1"/>
          <p:nvPr/>
        </p:nvSpPr>
        <p:spPr>
          <a:xfrm>
            <a:off x="381048" y="4934014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0.01 eV</a:t>
            </a: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8B260630-CBE2-8B68-A14C-C420C73E8902}"/>
              </a:ext>
            </a:extLst>
          </p:cNvPr>
          <p:cNvCxnSpPr>
            <a:cxnSpLocks/>
          </p:cNvCxnSpPr>
          <p:nvPr/>
        </p:nvCxnSpPr>
        <p:spPr>
          <a:xfrm>
            <a:off x="1210199" y="4825485"/>
            <a:ext cx="0" cy="50300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2A23FE7A-C63A-4076-F093-5F17ED6DB581}"/>
              </a:ext>
            </a:extLst>
          </p:cNvPr>
          <p:cNvCxnSpPr>
            <a:cxnSpLocks/>
          </p:cNvCxnSpPr>
          <p:nvPr/>
        </p:nvCxnSpPr>
        <p:spPr>
          <a:xfrm>
            <a:off x="1122752" y="4825485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B5CB5D8A-D865-9B72-1E33-7F7FF44EAD78}"/>
              </a:ext>
            </a:extLst>
          </p:cNvPr>
          <p:cNvCxnSpPr>
            <a:cxnSpLocks/>
          </p:cNvCxnSpPr>
          <p:nvPr/>
        </p:nvCxnSpPr>
        <p:spPr>
          <a:xfrm>
            <a:off x="2294575" y="4825485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A39797EA-ACE0-D68B-28D9-73DB393766F1}"/>
              </a:ext>
            </a:extLst>
          </p:cNvPr>
          <p:cNvCxnSpPr>
            <a:cxnSpLocks/>
          </p:cNvCxnSpPr>
          <p:nvPr/>
        </p:nvCxnSpPr>
        <p:spPr>
          <a:xfrm>
            <a:off x="7883539" y="5074263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3308FF22-FAC7-318C-38C5-6BAED5726231}"/>
              </a:ext>
            </a:extLst>
          </p:cNvPr>
          <p:cNvCxnSpPr>
            <a:cxnSpLocks/>
          </p:cNvCxnSpPr>
          <p:nvPr/>
        </p:nvCxnSpPr>
        <p:spPr>
          <a:xfrm>
            <a:off x="7883539" y="6412785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7C78534-0038-E09F-A331-7266DB7007ED}"/>
              </a:ext>
            </a:extLst>
          </p:cNvPr>
          <p:cNvCxnSpPr>
            <a:cxnSpLocks/>
          </p:cNvCxnSpPr>
          <p:nvPr/>
        </p:nvCxnSpPr>
        <p:spPr>
          <a:xfrm>
            <a:off x="7883540" y="5379933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D80D6D42-B0D0-0A0C-3BFC-49F1BFDAF2A9}"/>
              </a:ext>
            </a:extLst>
          </p:cNvPr>
          <p:cNvSpPr txBox="1"/>
          <p:nvPr/>
        </p:nvSpPr>
        <p:spPr>
          <a:xfrm>
            <a:off x="9873602" y="5035182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4D8D9FD-17DA-8FDE-F57F-70894CCD7CB6}"/>
              </a:ext>
            </a:extLst>
          </p:cNvPr>
          <p:cNvCxnSpPr>
            <a:cxnSpLocks/>
          </p:cNvCxnSpPr>
          <p:nvPr/>
        </p:nvCxnSpPr>
        <p:spPr>
          <a:xfrm>
            <a:off x="7883540" y="5237392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53CF057C-69C9-10BC-E277-0DE2C68F2FF7}"/>
              </a:ext>
            </a:extLst>
          </p:cNvPr>
          <p:cNvSpPr txBox="1"/>
          <p:nvPr/>
        </p:nvSpPr>
        <p:spPr>
          <a:xfrm>
            <a:off x="9802342" y="4453734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2B24AF5E-C008-3254-0095-2ED026195642}"/>
              </a:ext>
            </a:extLst>
          </p:cNvPr>
          <p:cNvCxnSpPr>
            <a:cxnSpLocks/>
          </p:cNvCxnSpPr>
          <p:nvPr/>
        </p:nvCxnSpPr>
        <p:spPr>
          <a:xfrm>
            <a:off x="10838469" y="5395751"/>
            <a:ext cx="0" cy="104196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532C3D8B-C2D2-0310-0842-3FBEC3C7C7B1}"/>
              </a:ext>
            </a:extLst>
          </p:cNvPr>
          <p:cNvCxnSpPr>
            <a:cxnSpLocks/>
          </p:cNvCxnSpPr>
          <p:nvPr/>
        </p:nvCxnSpPr>
        <p:spPr>
          <a:xfrm>
            <a:off x="10751023" y="5379933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4A10E1A9-D9FA-586F-A792-E9F55CE65F66}"/>
              </a:ext>
            </a:extLst>
          </p:cNvPr>
          <p:cNvCxnSpPr>
            <a:cxnSpLocks/>
          </p:cNvCxnSpPr>
          <p:nvPr/>
        </p:nvCxnSpPr>
        <p:spPr>
          <a:xfrm>
            <a:off x="10751022" y="6434465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D075B9D3-EFBF-FF9B-B143-515DAB30BEBB}"/>
              </a:ext>
            </a:extLst>
          </p:cNvPr>
          <p:cNvSpPr txBox="1"/>
          <p:nvPr/>
        </p:nvSpPr>
        <p:spPr>
          <a:xfrm>
            <a:off x="10876216" y="5774984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0.025 eV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835A91EA-09EA-B49E-23C7-CCF3B1509766}"/>
              </a:ext>
            </a:extLst>
          </p:cNvPr>
          <p:cNvSpPr txBox="1"/>
          <p:nvPr/>
        </p:nvSpPr>
        <p:spPr>
          <a:xfrm>
            <a:off x="9877427" y="629944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F793E9F3-D177-4E08-BB6C-1AB06B0CB288}"/>
              </a:ext>
            </a:extLst>
          </p:cNvPr>
          <p:cNvCxnSpPr>
            <a:cxnSpLocks/>
          </p:cNvCxnSpPr>
          <p:nvPr/>
        </p:nvCxnSpPr>
        <p:spPr>
          <a:xfrm>
            <a:off x="10751023" y="5375492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9D370F4-766F-F3D0-4C42-89D2E46B8C0C}"/>
              </a:ext>
            </a:extLst>
          </p:cNvPr>
          <p:cNvCxnSpPr>
            <a:cxnSpLocks/>
          </p:cNvCxnSpPr>
          <p:nvPr/>
        </p:nvCxnSpPr>
        <p:spPr>
          <a:xfrm>
            <a:off x="10890203" y="4976726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:a16="http://schemas.microsoft.com/office/drawing/2014/main" id="{F2D2826D-1078-3546-3FDB-D52C511D827E}"/>
              </a:ext>
            </a:extLst>
          </p:cNvPr>
          <p:cNvSpPr txBox="1"/>
          <p:nvPr/>
        </p:nvSpPr>
        <p:spPr>
          <a:xfrm>
            <a:off x="9881017" y="4815967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BB2E36F3-612E-43A2-DACF-38483258DA10}"/>
              </a:ext>
            </a:extLst>
          </p:cNvPr>
          <p:cNvSpPr txBox="1"/>
          <p:nvPr/>
        </p:nvSpPr>
        <p:spPr>
          <a:xfrm>
            <a:off x="11023835" y="4593783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0.01 eV</a:t>
            </a:r>
          </a:p>
        </p:txBody>
      </p: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F52952D7-B0BB-A5D0-8A83-5F303B70D19B}"/>
              </a:ext>
            </a:extLst>
          </p:cNvPr>
          <p:cNvCxnSpPr>
            <a:cxnSpLocks/>
          </p:cNvCxnSpPr>
          <p:nvPr/>
        </p:nvCxnSpPr>
        <p:spPr>
          <a:xfrm>
            <a:off x="10977650" y="4593783"/>
            <a:ext cx="0" cy="38802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84309D78-40FA-2BCB-9B1D-3908CBA20BFB}"/>
              </a:ext>
            </a:extLst>
          </p:cNvPr>
          <p:cNvCxnSpPr>
            <a:cxnSpLocks/>
          </p:cNvCxnSpPr>
          <p:nvPr/>
        </p:nvCxnSpPr>
        <p:spPr>
          <a:xfrm>
            <a:off x="10890203" y="4588131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877C78E-104C-C70F-9C1D-0330DBA32F8F}"/>
              </a:ext>
            </a:extLst>
          </p:cNvPr>
          <p:cNvCxnSpPr>
            <a:cxnSpLocks/>
          </p:cNvCxnSpPr>
          <p:nvPr/>
        </p:nvCxnSpPr>
        <p:spPr>
          <a:xfrm>
            <a:off x="7883538" y="4618368"/>
            <a:ext cx="19749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49F4B824-6702-D240-4321-81D776ED0EA1}"/>
              </a:ext>
            </a:extLst>
          </p:cNvPr>
          <p:cNvSpPr txBox="1"/>
          <p:nvPr/>
        </p:nvSpPr>
        <p:spPr>
          <a:xfrm>
            <a:off x="9877428" y="5288339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4B87466B-BF61-6BE7-F1E3-7D877711ED4E}"/>
              </a:ext>
            </a:extLst>
          </p:cNvPr>
          <p:cNvCxnSpPr>
            <a:cxnSpLocks/>
          </p:cNvCxnSpPr>
          <p:nvPr/>
        </p:nvCxnSpPr>
        <p:spPr>
          <a:xfrm>
            <a:off x="10884096" y="5189070"/>
            <a:ext cx="0" cy="194112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67AAE103-4C64-1EFE-2FFD-DA3BD08119CE}"/>
              </a:ext>
            </a:extLst>
          </p:cNvPr>
          <p:cNvCxnSpPr>
            <a:cxnSpLocks/>
          </p:cNvCxnSpPr>
          <p:nvPr/>
        </p:nvCxnSpPr>
        <p:spPr>
          <a:xfrm>
            <a:off x="10796649" y="5188484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CBB99348-A3B2-C9BC-4AA6-BA81260508E4}"/>
              </a:ext>
            </a:extLst>
          </p:cNvPr>
          <p:cNvCxnSpPr>
            <a:cxnSpLocks/>
          </p:cNvCxnSpPr>
          <p:nvPr/>
        </p:nvCxnSpPr>
        <p:spPr>
          <a:xfrm>
            <a:off x="10796649" y="5184043"/>
            <a:ext cx="1777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D728E591-EB96-1938-A002-B3EBB85CBFE6}"/>
              </a:ext>
            </a:extLst>
          </p:cNvPr>
          <p:cNvSpPr txBox="1"/>
          <p:nvPr/>
        </p:nvSpPr>
        <p:spPr>
          <a:xfrm>
            <a:off x="11002380" y="4907211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0.001 eV</a:t>
            </a:r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D5BE2403-2D8F-61F3-C145-53D32F149FD8}"/>
              </a:ext>
            </a:extLst>
          </p:cNvPr>
          <p:cNvCxnSpPr>
            <a:cxnSpLocks/>
          </p:cNvCxnSpPr>
          <p:nvPr/>
        </p:nvCxnSpPr>
        <p:spPr>
          <a:xfrm>
            <a:off x="10905213" y="4975959"/>
            <a:ext cx="0" cy="194112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889FCA77-9823-5DEE-9630-3AE2A619EF81}"/>
              </a:ext>
            </a:extLst>
          </p:cNvPr>
          <p:cNvSpPr txBox="1"/>
          <p:nvPr/>
        </p:nvSpPr>
        <p:spPr>
          <a:xfrm>
            <a:off x="272703" y="5668085"/>
            <a:ext cx="90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0.001 eV</a:t>
            </a: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6F23CC0-B838-AE81-FADF-198C846AC725}"/>
              </a:ext>
            </a:extLst>
          </p:cNvPr>
          <p:cNvCxnSpPr>
            <a:cxnSpLocks/>
          </p:cNvCxnSpPr>
          <p:nvPr/>
        </p:nvCxnSpPr>
        <p:spPr>
          <a:xfrm>
            <a:off x="4269532" y="4823979"/>
            <a:ext cx="20446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82DCBF26-73EE-8580-0946-ADD39A8B040C}"/>
              </a:ext>
            </a:extLst>
          </p:cNvPr>
          <p:cNvCxnSpPr>
            <a:cxnSpLocks/>
          </p:cNvCxnSpPr>
          <p:nvPr/>
        </p:nvCxnSpPr>
        <p:spPr>
          <a:xfrm>
            <a:off x="6282375" y="4618368"/>
            <a:ext cx="15107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1F84D779-DD13-89EB-DB88-508DF32EF111}"/>
              </a:ext>
            </a:extLst>
          </p:cNvPr>
          <p:cNvSpPr txBox="1"/>
          <p:nvPr/>
        </p:nvSpPr>
        <p:spPr>
          <a:xfrm>
            <a:off x="5375726" y="4572082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0.003 eV</a:t>
            </a: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014E9441-37FE-EC00-983F-4388692A8F7C}"/>
              </a:ext>
            </a:extLst>
          </p:cNvPr>
          <p:cNvCxnSpPr>
            <a:cxnSpLocks/>
          </p:cNvCxnSpPr>
          <p:nvPr/>
        </p:nvCxnSpPr>
        <p:spPr>
          <a:xfrm>
            <a:off x="6276935" y="4607622"/>
            <a:ext cx="5440" cy="203113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0C2F1831-318B-CF2B-E979-54B96DAB6784}"/>
              </a:ext>
            </a:extLst>
          </p:cNvPr>
          <p:cNvCxnSpPr>
            <a:cxnSpLocks/>
          </p:cNvCxnSpPr>
          <p:nvPr/>
        </p:nvCxnSpPr>
        <p:spPr>
          <a:xfrm flipV="1">
            <a:off x="4269532" y="4137111"/>
            <a:ext cx="1222167" cy="116826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7814C961-9203-CD7B-EDB1-D1B6F8AD0B54}"/>
              </a:ext>
            </a:extLst>
          </p:cNvPr>
          <p:cNvCxnSpPr>
            <a:cxnSpLocks/>
          </p:cNvCxnSpPr>
          <p:nvPr/>
        </p:nvCxnSpPr>
        <p:spPr>
          <a:xfrm flipV="1">
            <a:off x="4269532" y="4137111"/>
            <a:ext cx="1222167" cy="160700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16ECBCC8-811E-7A63-05BA-7CF0A31084C1}"/>
              </a:ext>
            </a:extLst>
          </p:cNvPr>
          <p:cNvCxnSpPr>
            <a:cxnSpLocks/>
          </p:cNvCxnSpPr>
          <p:nvPr/>
        </p:nvCxnSpPr>
        <p:spPr>
          <a:xfrm flipV="1">
            <a:off x="4269532" y="4137111"/>
            <a:ext cx="1222167" cy="180458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BC595D76-19AC-D48B-0565-55D9DF0BC8F4}"/>
              </a:ext>
            </a:extLst>
          </p:cNvPr>
          <p:cNvCxnSpPr>
            <a:cxnSpLocks/>
          </p:cNvCxnSpPr>
          <p:nvPr/>
        </p:nvCxnSpPr>
        <p:spPr>
          <a:xfrm flipV="1">
            <a:off x="4269532" y="4137111"/>
            <a:ext cx="1222167" cy="21014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3F832D0-47F6-A08D-4C99-C06AF1D97A7D}"/>
              </a:ext>
            </a:extLst>
          </p:cNvPr>
          <p:cNvCxnSpPr>
            <a:cxnSpLocks/>
          </p:cNvCxnSpPr>
          <p:nvPr/>
        </p:nvCxnSpPr>
        <p:spPr>
          <a:xfrm flipV="1">
            <a:off x="4269532" y="4138102"/>
            <a:ext cx="1222167" cy="69122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7D724CFB-2444-E476-B5E2-CE8C9BA95230}"/>
              </a:ext>
            </a:extLst>
          </p:cNvPr>
          <p:cNvCxnSpPr>
            <a:cxnSpLocks/>
          </p:cNvCxnSpPr>
          <p:nvPr/>
        </p:nvCxnSpPr>
        <p:spPr>
          <a:xfrm flipH="1" flipV="1">
            <a:off x="6709329" y="4137111"/>
            <a:ext cx="1169540" cy="46603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660F5AAB-99DE-431B-87E1-DCA2BE4F472E}"/>
              </a:ext>
            </a:extLst>
          </p:cNvPr>
          <p:cNvCxnSpPr>
            <a:cxnSpLocks/>
          </p:cNvCxnSpPr>
          <p:nvPr/>
        </p:nvCxnSpPr>
        <p:spPr>
          <a:xfrm flipH="1" flipV="1">
            <a:off x="6723476" y="4137111"/>
            <a:ext cx="1155393" cy="92270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4B3456B-01DB-EFFB-F651-1D3E7F17F3E4}"/>
              </a:ext>
            </a:extLst>
          </p:cNvPr>
          <p:cNvCxnSpPr>
            <a:cxnSpLocks/>
          </p:cNvCxnSpPr>
          <p:nvPr/>
        </p:nvCxnSpPr>
        <p:spPr>
          <a:xfrm flipH="1" flipV="1">
            <a:off x="6723476" y="4149015"/>
            <a:ext cx="1155393" cy="109217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EE280A94-078A-E12D-CC92-A0319A076FEB}"/>
              </a:ext>
            </a:extLst>
          </p:cNvPr>
          <p:cNvCxnSpPr>
            <a:cxnSpLocks/>
          </p:cNvCxnSpPr>
          <p:nvPr/>
        </p:nvCxnSpPr>
        <p:spPr>
          <a:xfrm flipH="1" flipV="1">
            <a:off x="6723476" y="4137111"/>
            <a:ext cx="1155393" cy="124046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62399764-B9CE-9AFD-EA48-97861CCA39CC}"/>
              </a:ext>
            </a:extLst>
          </p:cNvPr>
          <p:cNvCxnSpPr>
            <a:cxnSpLocks/>
          </p:cNvCxnSpPr>
          <p:nvPr/>
        </p:nvCxnSpPr>
        <p:spPr>
          <a:xfrm flipH="1" flipV="1">
            <a:off x="6723476" y="4149015"/>
            <a:ext cx="1155393" cy="223206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506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228898-BB92-5BDA-9E1A-A2510812DF61}"/>
                  </a:ext>
                </a:extLst>
              </p:cNvPr>
              <p:cNvSpPr txBox="1"/>
              <p:nvPr/>
            </p:nvSpPr>
            <p:spPr>
              <a:xfrm>
                <a:off x="0" y="0"/>
                <a:ext cx="7436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Non-Centro G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W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 (8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8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8) vs. Centro G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W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 (8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8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8)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228898-BB92-5BDA-9E1A-A2510812D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7436651" cy="461665"/>
              </a:xfrm>
              <a:prstGeom prst="rect">
                <a:avLst/>
              </a:prstGeom>
              <a:blipFill>
                <a:blip r:embed="rId4"/>
                <a:stretch>
                  <a:fillRect l="-1365" t="-10811" r="-34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16B5BF8-0391-4A60-67AD-788F27676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84293"/>
            <a:ext cx="5956300" cy="468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C5F2C-B015-FD08-1900-1E1142E96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784293"/>
            <a:ext cx="5956300" cy="46863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80BC47-7935-A46A-8DD1-35D8988AFD69}"/>
              </a:ext>
            </a:extLst>
          </p:cNvPr>
          <p:cNvCxnSpPr>
            <a:cxnSpLocks/>
          </p:cNvCxnSpPr>
          <p:nvPr/>
        </p:nvCxnSpPr>
        <p:spPr>
          <a:xfrm>
            <a:off x="609600" y="1984082"/>
            <a:ext cx="1136514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Picture 4" descr="\documentclass{article}&#10;\usepackage{amsmath}&#10;\pagestyle{empty}&#10;\begin{document}&#10;&#10;$$&#10;H_{ij}^k = \sum_R e^{ik(R+t_j-t_i)}H_{ij}(R)&#10;$$&#10;&#10;\end{document}" title="IguanaTex Bitmap Display">
            <a:extLst>
              <a:ext uri="{FF2B5EF4-FFF2-40B4-BE49-F238E27FC236}">
                <a16:creationId xmlns:a16="http://schemas.microsoft.com/office/drawing/2014/main" id="{650DA449-760C-4755-568B-03925F25BC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08052" y="5793221"/>
            <a:ext cx="3363077" cy="5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71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D1C68A3-3F41-5737-02FA-4A914223A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55" y="0"/>
            <a:ext cx="7772400" cy="1783468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1BF66056-6B4D-7A13-A72C-929271F3C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55" y="1702357"/>
            <a:ext cx="7772400" cy="1802135"/>
          </a:xfrm>
          <a:prstGeom prst="rect">
            <a:avLst/>
          </a:prstGeom>
        </p:spPr>
      </p:pic>
      <p:pic>
        <p:nvPicPr>
          <p:cNvPr id="12" name="Picture 1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09473F4-6CE3-9D78-D604-D1A98BD6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55" y="3202103"/>
            <a:ext cx="7737764" cy="1953540"/>
          </a:xfrm>
          <a:prstGeom prst="rect">
            <a:avLst/>
          </a:prstGeom>
        </p:spPr>
      </p:pic>
      <p:pic>
        <p:nvPicPr>
          <p:cNvPr id="16" name="Picture 1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E64D24E-C69A-93EE-1A7B-F76845C39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55" y="5004238"/>
            <a:ext cx="7772400" cy="18537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55A562-AE63-F6DB-0968-14584DB7C012}"/>
              </a:ext>
            </a:extLst>
          </p:cNvPr>
          <p:cNvSpPr txBox="1"/>
          <p:nvPr/>
        </p:nvSpPr>
        <p:spPr>
          <a:xfrm>
            <a:off x="9535391" y="3128279"/>
            <a:ext cx="1477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Last year</a:t>
            </a:r>
          </a:p>
        </p:txBody>
      </p:sp>
    </p:spTree>
    <p:extLst>
      <p:ext uri="{BB962C8B-B14F-4D97-AF65-F5344CB8AC3E}">
        <p14:creationId xmlns:p14="http://schemas.microsoft.com/office/powerpoint/2010/main" val="3547392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4F6AE-B3CA-B7A9-85D3-4C6032FB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E7F25C-FAE4-ADFB-5847-6CBADBEE289A}"/>
              </a:ext>
            </a:extLst>
          </p:cNvPr>
          <p:cNvSpPr/>
          <p:nvPr/>
        </p:nvSpPr>
        <p:spPr>
          <a:xfrm>
            <a:off x="1350556" y="6460383"/>
            <a:ext cx="10841443" cy="397617"/>
          </a:xfrm>
          <a:prstGeom prst="rect">
            <a:avLst/>
          </a:prstGeom>
          <a:solidFill>
            <a:srgbClr val="C65A11"/>
          </a:solidFill>
          <a:ln>
            <a:solidFill>
              <a:srgbClr val="C6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BCF4E-1DF6-A77A-BE85-8108F6B1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Finite Difference Time Domain simulation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74428-A565-EFC9-798F-5B29BD1B1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" y="6481902"/>
            <a:ext cx="1228265" cy="3760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6301E9-58AE-B67D-3245-B11238C843A5}"/>
              </a:ext>
            </a:extLst>
          </p:cNvPr>
          <p:cNvSpPr txBox="1"/>
          <p:nvPr/>
        </p:nvSpPr>
        <p:spPr>
          <a:xfrm>
            <a:off x="2302905" y="5829087"/>
            <a:ext cx="772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Solving Maxwell’s equation and measure the loss in a waveguide system </a:t>
            </a:r>
          </a:p>
        </p:txBody>
      </p:sp>
      <p:pic>
        <p:nvPicPr>
          <p:cNvPr id="21" name="Picture 20" descr="A diagram of a cube with arrows&#10;&#10;Description automatically generated">
            <a:extLst>
              <a:ext uri="{FF2B5EF4-FFF2-40B4-BE49-F238E27FC236}">
                <a16:creationId xmlns:a16="http://schemas.microsoft.com/office/drawing/2014/main" id="{5DFF1878-2C97-7537-2BA3-25A56CBDC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929" y="891898"/>
            <a:ext cx="2422213" cy="2036862"/>
          </a:xfrm>
          <a:prstGeom prst="rect">
            <a:avLst/>
          </a:prstGeom>
        </p:spPr>
      </p:pic>
      <p:pic>
        <p:nvPicPr>
          <p:cNvPr id="22" name="Picture 21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753505D-6EC7-D628-C8FE-0729187F55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55" b="12845"/>
          <a:stretch/>
        </p:blipFill>
        <p:spPr>
          <a:xfrm>
            <a:off x="4606035" y="2684950"/>
            <a:ext cx="2979929" cy="960393"/>
          </a:xfrm>
          <a:prstGeom prst="rect">
            <a:avLst/>
          </a:prstGeom>
        </p:spPr>
      </p:pic>
      <p:pic>
        <p:nvPicPr>
          <p:cNvPr id="23" name="Picture 22" descr="A table of mathematical equations&#10;&#10;Description automatically generated">
            <a:extLst>
              <a:ext uri="{FF2B5EF4-FFF2-40B4-BE49-F238E27FC236}">
                <a16:creationId xmlns:a16="http://schemas.microsoft.com/office/drawing/2014/main" id="{2D04F3F8-ED26-851F-268F-F8DAE5CA4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07"/>
          <a:stretch/>
        </p:blipFill>
        <p:spPr>
          <a:xfrm>
            <a:off x="6511596" y="902539"/>
            <a:ext cx="1716354" cy="1852298"/>
          </a:xfrm>
          <a:prstGeom prst="rect">
            <a:avLst/>
          </a:prstGeom>
        </p:spPr>
      </p:pic>
      <p:pic>
        <p:nvPicPr>
          <p:cNvPr id="24" name="Picture 23" descr="A diagram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D27DF46-8675-776A-375E-BCD20C5D07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93" b="21915"/>
          <a:stretch/>
        </p:blipFill>
        <p:spPr>
          <a:xfrm>
            <a:off x="5744618" y="3666121"/>
            <a:ext cx="2704347" cy="1927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151513-0D61-D45C-FE0F-5AB41C0FB4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297" y="4016012"/>
            <a:ext cx="2641286" cy="11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0E561-A975-3B81-49CD-A48A77D7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06" b="-3761"/>
          <a:stretch/>
        </p:blipFill>
        <p:spPr>
          <a:xfrm>
            <a:off x="990157" y="513976"/>
            <a:ext cx="10575609" cy="550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07C61-2BB6-C23D-DA13-B59E2AA63028}"/>
              </a:ext>
            </a:extLst>
          </p:cNvPr>
          <p:cNvSpPr txBox="1"/>
          <p:nvPr/>
        </p:nvSpPr>
        <p:spPr>
          <a:xfrm>
            <a:off x="2232393" y="6159358"/>
            <a:ext cx="772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n-US" dirty="0"/>
              <a:t>Simulating mesoscopic scale physics in an actual device!</a:t>
            </a:r>
          </a:p>
        </p:txBody>
      </p:sp>
    </p:spTree>
    <p:extLst>
      <p:ext uri="{BB962C8B-B14F-4D97-AF65-F5344CB8AC3E}">
        <p14:creationId xmlns:p14="http://schemas.microsoft.com/office/powerpoint/2010/main" val="189604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C3B0-C26D-044B-AAF5-A2A4E059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B40C7C-5C8D-D1E9-D806-8D98E971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477" y="90700"/>
            <a:ext cx="3970519" cy="317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829DE-BCCD-405A-A172-71D74CB9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53" y="3310619"/>
            <a:ext cx="4247488" cy="3485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C88F2-9163-60F0-1CE2-D6E47CB1F44A}"/>
              </a:ext>
            </a:extLst>
          </p:cNvPr>
          <p:cNvSpPr txBox="1"/>
          <p:nvPr/>
        </p:nvSpPr>
        <p:spPr>
          <a:xfrm>
            <a:off x="7856313" y="314938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567F2-4168-1C0F-1FE3-999C761921AB}"/>
              </a:ext>
            </a:extLst>
          </p:cNvPr>
          <p:cNvSpPr txBox="1"/>
          <p:nvPr/>
        </p:nvSpPr>
        <p:spPr>
          <a:xfrm>
            <a:off x="32004" y="294638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66F03B-9A86-6DD3-D802-7C1B265E0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" y="3305269"/>
            <a:ext cx="7635464" cy="1680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83639B-58A0-1D84-49BD-EA637DC16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" y="4976915"/>
            <a:ext cx="7635464" cy="1680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D9685D-C65F-C831-D1FE-0623CF5043FA}"/>
              </a:ext>
            </a:extLst>
          </p:cNvPr>
          <p:cNvSpPr txBox="1"/>
          <p:nvPr/>
        </p:nvSpPr>
        <p:spPr>
          <a:xfrm>
            <a:off x="476586" y="3372520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With DW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9BE204-2B32-0843-2DCE-8C8E29EE0846}"/>
              </a:ext>
            </a:extLst>
          </p:cNvPr>
          <p:cNvSpPr txBox="1"/>
          <p:nvPr/>
        </p:nvSpPr>
        <p:spPr>
          <a:xfrm>
            <a:off x="476586" y="5053359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Without DW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32488E-CCCE-ABA4-52DE-AA821F408D7B}"/>
              </a:ext>
            </a:extLst>
          </p:cNvPr>
          <p:cNvCxnSpPr>
            <a:cxnSpLocks/>
          </p:cNvCxnSpPr>
          <p:nvPr/>
        </p:nvCxnSpPr>
        <p:spPr>
          <a:xfrm>
            <a:off x="1405566" y="3402783"/>
            <a:ext cx="0" cy="1138532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0ED2921-DA7E-F02A-43F2-FE0323B3E34A}"/>
              </a:ext>
            </a:extLst>
          </p:cNvPr>
          <p:cNvSpPr txBox="1"/>
          <p:nvPr/>
        </p:nvSpPr>
        <p:spPr>
          <a:xfrm>
            <a:off x="1217494" y="3015379"/>
            <a:ext cx="434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DW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ED83D2-4B93-86E2-78D9-77918D257A86}"/>
              </a:ext>
            </a:extLst>
          </p:cNvPr>
          <p:cNvCxnSpPr>
            <a:cxnSpLocks/>
          </p:cNvCxnSpPr>
          <p:nvPr/>
        </p:nvCxnSpPr>
        <p:spPr>
          <a:xfrm>
            <a:off x="1405566" y="3192905"/>
            <a:ext cx="0" cy="1687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1D4F586-2E12-694B-9BFC-B90B36050E0F}"/>
              </a:ext>
            </a:extLst>
          </p:cNvPr>
          <p:cNvSpPr/>
          <p:nvPr/>
        </p:nvSpPr>
        <p:spPr>
          <a:xfrm>
            <a:off x="519487" y="3894431"/>
            <a:ext cx="6062271" cy="157086"/>
          </a:xfrm>
          <a:prstGeom prst="rect">
            <a:avLst/>
          </a:prstGeom>
          <a:solidFill>
            <a:schemeClr val="tx2">
              <a:lumMod val="9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FBA41E-6071-668C-0226-A59432A509BF}"/>
              </a:ext>
            </a:extLst>
          </p:cNvPr>
          <p:cNvSpPr/>
          <p:nvPr/>
        </p:nvSpPr>
        <p:spPr>
          <a:xfrm>
            <a:off x="519487" y="5569432"/>
            <a:ext cx="6062271" cy="157086"/>
          </a:xfrm>
          <a:prstGeom prst="rect">
            <a:avLst/>
          </a:prstGeom>
          <a:solidFill>
            <a:schemeClr val="tx2">
              <a:lumMod val="9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5C96A8-4D8F-10AD-0C09-D3C4F2E63E97}"/>
              </a:ext>
            </a:extLst>
          </p:cNvPr>
          <p:cNvSpPr txBox="1"/>
          <p:nvPr/>
        </p:nvSpPr>
        <p:spPr>
          <a:xfrm>
            <a:off x="7856313" y="907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C38E6D-6AB0-C858-44B9-6DA4463C1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6" y="7962"/>
            <a:ext cx="6147412" cy="29552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7182F24-76A6-AA90-EF6A-C622CA7FAB43}"/>
              </a:ext>
            </a:extLst>
          </p:cNvPr>
          <p:cNvSpPr txBox="1"/>
          <p:nvPr/>
        </p:nvSpPr>
        <p:spPr>
          <a:xfrm>
            <a:off x="32004" y="907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778922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A727C-3A89-B8EA-8CE1-C1C818C5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512E-18F5-E355-562A-14030DF4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Phase Field Simulation – Thermodynamics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C609F-6AAD-3123-9CD7-BFEDD489C695}"/>
              </a:ext>
            </a:extLst>
          </p:cNvPr>
          <p:cNvSpPr txBox="1"/>
          <p:nvPr/>
        </p:nvSpPr>
        <p:spPr>
          <a:xfrm>
            <a:off x="465964" y="6474465"/>
            <a:ext cx="775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finite element method, we can solve this on a realistic experimental geometry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C54D96-8BDB-07DA-EA1B-F7B7B54D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74" y="710133"/>
            <a:ext cx="8931250" cy="5437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E7EE05-381F-B7DA-71D5-48BAC7884054}"/>
              </a:ext>
            </a:extLst>
          </p:cNvPr>
          <p:cNvSpPr txBox="1"/>
          <p:nvPr/>
        </p:nvSpPr>
        <p:spPr>
          <a:xfrm>
            <a:off x="465966" y="6088363"/>
            <a:ext cx="11260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Landau-Ginzburg-Devonshire free energy, long-range interactions are in polynomials, short-range are in coefficients</a:t>
            </a:r>
          </a:p>
        </p:txBody>
      </p:sp>
    </p:spTree>
    <p:extLst>
      <p:ext uri="{BB962C8B-B14F-4D97-AF65-F5344CB8AC3E}">
        <p14:creationId xmlns:p14="http://schemas.microsoft.com/office/powerpoint/2010/main" val="205918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DE73-8C23-FC4D-5124-F1D5C896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F5AC-0238-18B2-C0D5-B1FE401F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Phase Field Simulation – Thermodynamics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DAD69-8577-0F0D-7573-6DC5C5EA6B42}"/>
              </a:ext>
            </a:extLst>
          </p:cNvPr>
          <p:cNvSpPr txBox="1"/>
          <p:nvPr/>
        </p:nvSpPr>
        <p:spPr>
          <a:xfrm>
            <a:off x="987049" y="6426917"/>
            <a:ext cx="1052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None of the microscopic terms are considered, only the order parameters and temperature-dependent coefficients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7AFA8C-9777-D619-A203-7BA80170C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49" y="773582"/>
            <a:ext cx="10241783" cy="29000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4A311D-F30F-48EA-7E35-7EB3AE1CBCA1}"/>
              </a:ext>
            </a:extLst>
          </p:cNvPr>
          <p:cNvGrpSpPr/>
          <p:nvPr/>
        </p:nvGrpSpPr>
        <p:grpSpPr>
          <a:xfrm>
            <a:off x="2895141" y="3717263"/>
            <a:ext cx="6401718" cy="2665975"/>
            <a:chOff x="2787193" y="3045120"/>
            <a:chExt cx="6401718" cy="26659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D2A036-B354-FDF7-A681-3072A624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33361"/>
            <a:stretch/>
          </p:blipFill>
          <p:spPr>
            <a:xfrm>
              <a:off x="2787193" y="3045120"/>
              <a:ext cx="6271966" cy="2665975"/>
            </a:xfrm>
            <a:prstGeom prst="rect">
              <a:avLst/>
            </a:prstGeom>
          </p:spPr>
        </p:pic>
        <p:pic>
          <p:nvPicPr>
            <p:cNvPr id="25" name="Picture 24" descr="\documentclass{article}&#10;\usepackage{amsmath}&#10;\pagestyle{empty}&#10;\begin{document}&#10;&#10;$$&#10;\times 10^6&#10;$$&#10;&#10;\end{document}" title="IguanaTex Bitmap Display">
              <a:extLst>
                <a:ext uri="{FF2B5EF4-FFF2-40B4-BE49-F238E27FC236}">
                  <a16:creationId xmlns:a16="http://schemas.microsoft.com/office/drawing/2014/main" id="{05031CF8-88E8-F063-2619-945066B6EF3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735282" y="5532103"/>
              <a:ext cx="337027" cy="15166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25" descr="\documentclass{article}&#10;\usepackage{amsmath}&#10;\pagestyle{empty}&#10;\begin{document}&#10;&#10;$$&#10;\times 10^6&#10;$$&#10;&#10;\end{document}" title="IguanaTex Bitmap Display">
              <a:extLst>
                <a:ext uri="{FF2B5EF4-FFF2-40B4-BE49-F238E27FC236}">
                  <a16:creationId xmlns:a16="http://schemas.microsoft.com/office/drawing/2014/main" id="{3AC41FFB-7061-37B1-C990-574F1C02804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851884" y="5529773"/>
              <a:ext cx="337027" cy="15166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7" name="Picture 26" descr="\documentclass{article}&#10;\usepackage{amsmath}&#10;\pagestyle{empty}&#10;\begin{document}&#10;&#10;$$&#10;r_{ijk} = \frac{\Delta \chi^{-1}_{ij}}{\Delta E_k}&#10;$$&#10;&#10;\end{document}" title="IguanaTex Bitmap Display">
            <a:extLst>
              <a:ext uri="{FF2B5EF4-FFF2-40B4-BE49-F238E27FC236}">
                <a16:creationId xmlns:a16="http://schemas.microsoft.com/office/drawing/2014/main" id="{B0D42CA3-FD9E-E97F-F3B3-024A4C7744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020437" y="3843791"/>
            <a:ext cx="1706413" cy="7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85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CE846-DFBC-5179-274A-97397453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621B-A009-AEA1-0AF7-F9E38A1E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Manybody Perturbation Theory</a:t>
            </a:r>
          </a:p>
        </p:txBody>
      </p:sp>
      <p:pic>
        <p:nvPicPr>
          <p:cNvPr id="7" name="Picture 6" descr="A black and blue arrows and a red and black arrow&#10;&#10;AI-generated content may be incorrect.">
            <a:extLst>
              <a:ext uri="{FF2B5EF4-FFF2-40B4-BE49-F238E27FC236}">
                <a16:creationId xmlns:a16="http://schemas.microsoft.com/office/drawing/2014/main" id="{948CF0B4-735A-A6BB-90E4-BA756B919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804672"/>
            <a:ext cx="7734300" cy="1612900"/>
          </a:xfrm>
          <a:prstGeom prst="rect">
            <a:avLst/>
          </a:prstGeom>
        </p:spPr>
      </p:pic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6780927A-BFBE-523D-3FA1-11AE51D2F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0" y="3527766"/>
            <a:ext cx="7734300" cy="1585291"/>
          </a:xfrm>
          <a:prstGeom prst="rect">
            <a:avLst/>
          </a:prstGeom>
        </p:spPr>
      </p:pic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FCFD07F5-1474-B5C2-6907-A4AF9DBAD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375" y="2417572"/>
            <a:ext cx="4010965" cy="38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57C31-9D5C-68A4-49D9-151651049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960C-05F3-1D87-ABA7-DF50A654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Manybody Perturbation Theory</a:t>
            </a:r>
          </a:p>
        </p:txBody>
      </p:sp>
      <p:pic>
        <p:nvPicPr>
          <p:cNvPr id="4" name="Picture 3" descr="A diagram of mathematical equations&#10;&#10;AI-generated content may be incorrect.">
            <a:extLst>
              <a:ext uri="{FF2B5EF4-FFF2-40B4-BE49-F238E27FC236}">
                <a16:creationId xmlns:a16="http://schemas.microsoft.com/office/drawing/2014/main" id="{60C69820-6445-95E5-C17B-DDFE60503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86" y="899770"/>
            <a:ext cx="4841753" cy="5621731"/>
          </a:xfrm>
          <a:prstGeom prst="rect">
            <a:avLst/>
          </a:prstGeom>
        </p:spPr>
      </p:pic>
      <p:pic>
        <p:nvPicPr>
          <p:cNvPr id="6" name="Picture 5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1BC8F14D-AF86-AFEA-BA77-3EB63CFC4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163" y="1728012"/>
            <a:ext cx="5010314" cy="678688"/>
          </a:xfrm>
          <a:prstGeom prst="rect">
            <a:avLst/>
          </a:prstGeom>
        </p:spPr>
      </p:pic>
      <p:pic>
        <p:nvPicPr>
          <p:cNvPr id="12" name="Picture 11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5F4AF337-4CB2-58D8-53C3-238874C7F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461" y="2808172"/>
            <a:ext cx="4841752" cy="32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4FA7-BC93-AF28-6CF8-D6502E91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7CFC5882-E4A5-8510-5C64-A9B7F835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1783468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142C7ECA-BFA8-FAD4-BED6-AF667952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2357"/>
            <a:ext cx="7772400" cy="1802135"/>
          </a:xfrm>
          <a:prstGeom prst="rect">
            <a:avLst/>
          </a:prstGeom>
        </p:spPr>
      </p:pic>
      <p:pic>
        <p:nvPicPr>
          <p:cNvPr id="12" name="Picture 1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9C53A09-82CD-EBC7-6CFE-BFFC25B89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2103"/>
            <a:ext cx="7737764" cy="1953540"/>
          </a:xfrm>
          <a:prstGeom prst="rect">
            <a:avLst/>
          </a:prstGeom>
        </p:spPr>
      </p:pic>
      <p:pic>
        <p:nvPicPr>
          <p:cNvPr id="16" name="Picture 1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80B9C56-E98D-AC14-AFC6-DDF9182C2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04238"/>
            <a:ext cx="7772400" cy="1853762"/>
          </a:xfrm>
          <a:prstGeom prst="rect">
            <a:avLst/>
          </a:prstGeom>
        </p:spPr>
      </p:pic>
      <p:pic>
        <p:nvPicPr>
          <p:cNvPr id="3" name="Picture 2" descr="A white background with black numbers&#10;&#10;AI-generated content may be incorrect.">
            <a:extLst>
              <a:ext uri="{FF2B5EF4-FFF2-40B4-BE49-F238E27FC236}">
                <a16:creationId xmlns:a16="http://schemas.microsoft.com/office/drawing/2014/main" id="{CEC9AF34-FB2A-27B2-1E09-A78E4552A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451" y="1384180"/>
            <a:ext cx="6096000" cy="2044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0B1B2F-8017-88F6-D511-30ED2E3EB191}"/>
              </a:ext>
            </a:extLst>
          </p:cNvPr>
          <p:cNvSpPr/>
          <p:nvPr/>
        </p:nvSpPr>
        <p:spPr>
          <a:xfrm>
            <a:off x="5973451" y="3429000"/>
            <a:ext cx="6096000" cy="1840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One more by next Fall semester</a:t>
            </a:r>
            <a:br>
              <a:rPr lang="en-US" sz="2800" dirty="0"/>
            </a:br>
            <a:r>
              <a:rPr lang="en-US" sz="2800" dirty="0"/>
              <a:t>(half Physics/half Oden)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420E8-B202-E3DE-9E6C-CDF985BBB3F8}"/>
              </a:ext>
            </a:extLst>
          </p:cNvPr>
          <p:cNvSpPr txBox="1"/>
          <p:nvPr/>
        </p:nvSpPr>
        <p:spPr>
          <a:xfrm>
            <a:off x="8743540" y="860960"/>
            <a:ext cx="1485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year</a:t>
            </a:r>
          </a:p>
        </p:txBody>
      </p:sp>
    </p:spTree>
    <p:extLst>
      <p:ext uri="{BB962C8B-B14F-4D97-AF65-F5344CB8AC3E}">
        <p14:creationId xmlns:p14="http://schemas.microsoft.com/office/powerpoint/2010/main" val="381221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FAA1-4DFE-EC69-8FAB-B2E1F0EC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atom&#10;&#10;AI-generated content may be incorrect.">
            <a:extLst>
              <a:ext uri="{FF2B5EF4-FFF2-40B4-BE49-F238E27FC236}">
                <a16:creationId xmlns:a16="http://schemas.microsoft.com/office/drawing/2014/main" id="{74870E9A-93F0-E3D7-92B5-E937AD5AA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0" y="2514600"/>
            <a:ext cx="18923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625B8-BF3A-A235-BE3E-20A9536A381D}"/>
              </a:ext>
            </a:extLst>
          </p:cNvPr>
          <p:cNvSpPr txBox="1"/>
          <p:nvPr/>
        </p:nvSpPr>
        <p:spPr>
          <a:xfrm>
            <a:off x="5674282" y="6422746"/>
            <a:ext cx="84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</a:t>
            </a:r>
          </a:p>
        </p:txBody>
      </p:sp>
    </p:spTree>
    <p:extLst>
      <p:ext uri="{BB962C8B-B14F-4D97-AF65-F5344CB8AC3E}">
        <p14:creationId xmlns:p14="http://schemas.microsoft.com/office/powerpoint/2010/main" val="3396293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626B6-9474-8E23-5730-EB019C6AB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atom&#10;&#10;AI-generated content may be incorrect.">
            <a:extLst>
              <a:ext uri="{FF2B5EF4-FFF2-40B4-BE49-F238E27FC236}">
                <a16:creationId xmlns:a16="http://schemas.microsoft.com/office/drawing/2014/main" id="{5152C387-EEF3-C09D-387F-A7CE917E5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119" y="817474"/>
            <a:ext cx="1892300" cy="1828800"/>
          </a:xfrm>
          <a:prstGeom prst="rect">
            <a:avLst/>
          </a:prstGeom>
        </p:spPr>
      </p:pic>
      <p:pic>
        <p:nvPicPr>
          <p:cNvPr id="2" name="Picture 1" descr="A diagram of a atom&#10;&#10;AI-generated content may be incorrect.">
            <a:extLst>
              <a:ext uri="{FF2B5EF4-FFF2-40B4-BE49-F238E27FC236}">
                <a16:creationId xmlns:a16="http://schemas.microsoft.com/office/drawing/2014/main" id="{A7D8F238-54F4-1810-E256-058E6869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844" y="2851100"/>
            <a:ext cx="1892300" cy="1828800"/>
          </a:xfrm>
          <a:prstGeom prst="rect">
            <a:avLst/>
          </a:prstGeom>
        </p:spPr>
      </p:pic>
      <p:pic>
        <p:nvPicPr>
          <p:cNvPr id="3" name="Picture 2" descr="A diagram of a atom&#10;&#10;AI-generated content may be incorrect.">
            <a:extLst>
              <a:ext uri="{FF2B5EF4-FFF2-40B4-BE49-F238E27FC236}">
                <a16:creationId xmlns:a16="http://schemas.microsoft.com/office/drawing/2014/main" id="{CA2807BD-4ED1-E631-953B-44D9A620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4021532"/>
            <a:ext cx="18923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2FB10-D7F6-F10B-2BF9-9740F601FC46}"/>
              </a:ext>
            </a:extLst>
          </p:cNvPr>
          <p:cNvSpPr txBox="1"/>
          <p:nvPr/>
        </p:nvSpPr>
        <p:spPr>
          <a:xfrm>
            <a:off x="5674282" y="6422746"/>
            <a:ext cx="84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</a:t>
            </a:r>
          </a:p>
        </p:txBody>
      </p:sp>
    </p:spTree>
    <p:extLst>
      <p:ext uri="{BB962C8B-B14F-4D97-AF65-F5344CB8AC3E}">
        <p14:creationId xmlns:p14="http://schemas.microsoft.com/office/powerpoint/2010/main" val="199865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30B8E-98F5-D902-2874-594D26B89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atom&#10;&#10;AI-generated content may be incorrect.">
            <a:extLst>
              <a:ext uri="{FF2B5EF4-FFF2-40B4-BE49-F238E27FC236}">
                <a16:creationId xmlns:a16="http://schemas.microsoft.com/office/drawing/2014/main" id="{1FA3AE4A-CF8F-9D65-A936-FCFFEA05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4743908"/>
            <a:ext cx="946150" cy="914400"/>
          </a:xfrm>
          <a:prstGeom prst="rect">
            <a:avLst/>
          </a:prstGeom>
        </p:spPr>
      </p:pic>
      <p:pic>
        <p:nvPicPr>
          <p:cNvPr id="2" name="Picture 1" descr="A diagram of a atom&#10;&#10;AI-generated content may be incorrect.">
            <a:extLst>
              <a:ext uri="{FF2B5EF4-FFF2-40B4-BE49-F238E27FC236}">
                <a16:creationId xmlns:a16="http://schemas.microsoft.com/office/drawing/2014/main" id="{B3180982-9774-6EF7-E6D2-9B13492A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4743908"/>
            <a:ext cx="946150" cy="914400"/>
          </a:xfrm>
          <a:prstGeom prst="rect">
            <a:avLst/>
          </a:prstGeom>
        </p:spPr>
      </p:pic>
      <p:pic>
        <p:nvPicPr>
          <p:cNvPr id="9" name="Picture 8" descr="A diagram of a atom&#10;&#10;AI-generated content may be incorrect.">
            <a:extLst>
              <a:ext uri="{FF2B5EF4-FFF2-40B4-BE49-F238E27FC236}">
                <a16:creationId xmlns:a16="http://schemas.microsoft.com/office/drawing/2014/main" id="{8D033106-9102-361E-C781-B4097EE3B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5943600"/>
            <a:ext cx="946150" cy="914400"/>
          </a:xfrm>
          <a:prstGeom prst="rect">
            <a:avLst/>
          </a:prstGeom>
        </p:spPr>
      </p:pic>
      <p:pic>
        <p:nvPicPr>
          <p:cNvPr id="10" name="Picture 9" descr="A diagram of a atom&#10;&#10;AI-generated content may be incorrect.">
            <a:extLst>
              <a:ext uri="{FF2B5EF4-FFF2-40B4-BE49-F238E27FC236}">
                <a16:creationId xmlns:a16="http://schemas.microsoft.com/office/drawing/2014/main" id="{D1E2C5DC-0F5D-C384-4191-A415BA07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5943600"/>
            <a:ext cx="946150" cy="914400"/>
          </a:xfrm>
          <a:prstGeom prst="rect">
            <a:avLst/>
          </a:prstGeom>
        </p:spPr>
      </p:pic>
      <p:pic>
        <p:nvPicPr>
          <p:cNvPr id="11" name="Picture 10" descr="A diagram of a atom&#10;&#10;AI-generated content may be incorrect.">
            <a:extLst>
              <a:ext uri="{FF2B5EF4-FFF2-40B4-BE49-F238E27FC236}">
                <a16:creationId xmlns:a16="http://schemas.microsoft.com/office/drawing/2014/main" id="{0F975B8B-4088-73B2-D09C-2546BA04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4743908"/>
            <a:ext cx="946150" cy="914400"/>
          </a:xfrm>
          <a:prstGeom prst="rect">
            <a:avLst/>
          </a:prstGeom>
        </p:spPr>
      </p:pic>
      <p:pic>
        <p:nvPicPr>
          <p:cNvPr id="12" name="Picture 11" descr="A diagram of a atom&#10;&#10;AI-generated content may be incorrect.">
            <a:extLst>
              <a:ext uri="{FF2B5EF4-FFF2-40B4-BE49-F238E27FC236}">
                <a16:creationId xmlns:a16="http://schemas.microsoft.com/office/drawing/2014/main" id="{B399D383-0555-D835-8B72-51A54D7C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4743908"/>
            <a:ext cx="946150" cy="914400"/>
          </a:xfrm>
          <a:prstGeom prst="rect">
            <a:avLst/>
          </a:prstGeom>
        </p:spPr>
      </p:pic>
      <p:pic>
        <p:nvPicPr>
          <p:cNvPr id="13" name="Picture 12" descr="A diagram of a atom&#10;&#10;AI-generated content may be incorrect.">
            <a:extLst>
              <a:ext uri="{FF2B5EF4-FFF2-40B4-BE49-F238E27FC236}">
                <a16:creationId xmlns:a16="http://schemas.microsoft.com/office/drawing/2014/main" id="{46AC0FE7-303E-48C6-3A8D-7D28702EA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5943600"/>
            <a:ext cx="946150" cy="914400"/>
          </a:xfrm>
          <a:prstGeom prst="rect">
            <a:avLst/>
          </a:prstGeom>
        </p:spPr>
      </p:pic>
      <p:pic>
        <p:nvPicPr>
          <p:cNvPr id="14" name="Picture 13" descr="A diagram of a atom&#10;&#10;AI-generated content may be incorrect.">
            <a:extLst>
              <a:ext uri="{FF2B5EF4-FFF2-40B4-BE49-F238E27FC236}">
                <a16:creationId xmlns:a16="http://schemas.microsoft.com/office/drawing/2014/main" id="{223AC1BE-3A69-653A-DD2B-B1CFD6D3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5943600"/>
            <a:ext cx="946150" cy="914400"/>
          </a:xfrm>
          <a:prstGeom prst="rect">
            <a:avLst/>
          </a:prstGeom>
        </p:spPr>
      </p:pic>
      <p:pic>
        <p:nvPicPr>
          <p:cNvPr id="15" name="Picture 14" descr="A diagram of a atom&#10;&#10;AI-generated content may be incorrect.">
            <a:extLst>
              <a:ext uri="{FF2B5EF4-FFF2-40B4-BE49-F238E27FC236}">
                <a16:creationId xmlns:a16="http://schemas.microsoft.com/office/drawing/2014/main" id="{BEF481DD-0C82-CAB0-22AA-9C76F64AF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4743908"/>
            <a:ext cx="946150" cy="914400"/>
          </a:xfrm>
          <a:prstGeom prst="rect">
            <a:avLst/>
          </a:prstGeom>
        </p:spPr>
      </p:pic>
      <p:pic>
        <p:nvPicPr>
          <p:cNvPr id="17" name="Picture 16" descr="A diagram of a atom&#10;&#10;AI-generated content may be incorrect.">
            <a:extLst>
              <a:ext uri="{FF2B5EF4-FFF2-40B4-BE49-F238E27FC236}">
                <a16:creationId xmlns:a16="http://schemas.microsoft.com/office/drawing/2014/main" id="{639FF45F-7C2A-E258-59CD-A306AB7E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4743908"/>
            <a:ext cx="946150" cy="914400"/>
          </a:xfrm>
          <a:prstGeom prst="rect">
            <a:avLst/>
          </a:prstGeom>
        </p:spPr>
      </p:pic>
      <p:pic>
        <p:nvPicPr>
          <p:cNvPr id="18" name="Picture 17" descr="A diagram of a atom&#10;&#10;AI-generated content may be incorrect.">
            <a:extLst>
              <a:ext uri="{FF2B5EF4-FFF2-40B4-BE49-F238E27FC236}">
                <a16:creationId xmlns:a16="http://schemas.microsoft.com/office/drawing/2014/main" id="{26CA0007-15A2-47D9-68EF-3513F5F3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5943600"/>
            <a:ext cx="946150" cy="914400"/>
          </a:xfrm>
          <a:prstGeom prst="rect">
            <a:avLst/>
          </a:prstGeom>
        </p:spPr>
      </p:pic>
      <p:pic>
        <p:nvPicPr>
          <p:cNvPr id="19" name="Picture 18" descr="A diagram of a atom&#10;&#10;AI-generated content may be incorrect.">
            <a:extLst>
              <a:ext uri="{FF2B5EF4-FFF2-40B4-BE49-F238E27FC236}">
                <a16:creationId xmlns:a16="http://schemas.microsoft.com/office/drawing/2014/main" id="{2796F3CE-0630-D75D-BC7F-4FD64204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5943600"/>
            <a:ext cx="946150" cy="914400"/>
          </a:xfrm>
          <a:prstGeom prst="rect">
            <a:avLst/>
          </a:prstGeom>
        </p:spPr>
      </p:pic>
      <p:pic>
        <p:nvPicPr>
          <p:cNvPr id="20" name="Picture 19" descr="A diagram of a atom&#10;&#10;AI-generated content may be incorrect.">
            <a:extLst>
              <a:ext uri="{FF2B5EF4-FFF2-40B4-BE49-F238E27FC236}">
                <a16:creationId xmlns:a16="http://schemas.microsoft.com/office/drawing/2014/main" id="{8CD5A45C-676B-F158-BD6C-A538A8FB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4743908"/>
            <a:ext cx="946150" cy="914400"/>
          </a:xfrm>
          <a:prstGeom prst="rect">
            <a:avLst/>
          </a:prstGeom>
        </p:spPr>
      </p:pic>
      <p:pic>
        <p:nvPicPr>
          <p:cNvPr id="21" name="Picture 20" descr="A diagram of a atom&#10;&#10;AI-generated content may be incorrect.">
            <a:extLst>
              <a:ext uri="{FF2B5EF4-FFF2-40B4-BE49-F238E27FC236}">
                <a16:creationId xmlns:a16="http://schemas.microsoft.com/office/drawing/2014/main" id="{CD85E718-3C20-4287-47E6-D2910F456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4743908"/>
            <a:ext cx="946150" cy="914400"/>
          </a:xfrm>
          <a:prstGeom prst="rect">
            <a:avLst/>
          </a:prstGeom>
        </p:spPr>
      </p:pic>
      <p:pic>
        <p:nvPicPr>
          <p:cNvPr id="22" name="Picture 21" descr="A diagram of a atom&#10;&#10;AI-generated content may be incorrect.">
            <a:extLst>
              <a:ext uri="{FF2B5EF4-FFF2-40B4-BE49-F238E27FC236}">
                <a16:creationId xmlns:a16="http://schemas.microsoft.com/office/drawing/2014/main" id="{9883CC3B-5D52-71F9-E45A-E567D6F0A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5943600"/>
            <a:ext cx="946150" cy="914400"/>
          </a:xfrm>
          <a:prstGeom prst="rect">
            <a:avLst/>
          </a:prstGeom>
        </p:spPr>
      </p:pic>
      <p:pic>
        <p:nvPicPr>
          <p:cNvPr id="23" name="Picture 22" descr="A diagram of a atom&#10;&#10;AI-generated content may be incorrect.">
            <a:extLst>
              <a:ext uri="{FF2B5EF4-FFF2-40B4-BE49-F238E27FC236}">
                <a16:creationId xmlns:a16="http://schemas.microsoft.com/office/drawing/2014/main" id="{36397AD4-0072-F0F5-0FBA-3E63C9DF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5943600"/>
            <a:ext cx="946150" cy="914400"/>
          </a:xfrm>
          <a:prstGeom prst="rect">
            <a:avLst/>
          </a:prstGeom>
        </p:spPr>
      </p:pic>
      <p:pic>
        <p:nvPicPr>
          <p:cNvPr id="24" name="Picture 23" descr="A diagram of a atom&#10;&#10;AI-generated content may be incorrect.">
            <a:extLst>
              <a:ext uri="{FF2B5EF4-FFF2-40B4-BE49-F238E27FC236}">
                <a16:creationId xmlns:a16="http://schemas.microsoft.com/office/drawing/2014/main" id="{A5445DE0-AFEA-C390-5BAD-928E8820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2307947"/>
            <a:ext cx="946150" cy="914400"/>
          </a:xfrm>
          <a:prstGeom prst="rect">
            <a:avLst/>
          </a:prstGeom>
        </p:spPr>
      </p:pic>
      <p:pic>
        <p:nvPicPr>
          <p:cNvPr id="25" name="Picture 24" descr="A diagram of a atom&#10;&#10;AI-generated content may be incorrect.">
            <a:extLst>
              <a:ext uri="{FF2B5EF4-FFF2-40B4-BE49-F238E27FC236}">
                <a16:creationId xmlns:a16="http://schemas.microsoft.com/office/drawing/2014/main" id="{D0ECD700-F897-8D71-65EF-A86377216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2307947"/>
            <a:ext cx="946150" cy="914400"/>
          </a:xfrm>
          <a:prstGeom prst="rect">
            <a:avLst/>
          </a:prstGeom>
        </p:spPr>
      </p:pic>
      <p:pic>
        <p:nvPicPr>
          <p:cNvPr id="26" name="Picture 25" descr="A diagram of a atom&#10;&#10;AI-generated content may be incorrect.">
            <a:extLst>
              <a:ext uri="{FF2B5EF4-FFF2-40B4-BE49-F238E27FC236}">
                <a16:creationId xmlns:a16="http://schemas.microsoft.com/office/drawing/2014/main" id="{F6E77B73-28ED-C689-DEAF-89EC6876E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3507639"/>
            <a:ext cx="946150" cy="914400"/>
          </a:xfrm>
          <a:prstGeom prst="rect">
            <a:avLst/>
          </a:prstGeom>
        </p:spPr>
      </p:pic>
      <p:pic>
        <p:nvPicPr>
          <p:cNvPr id="27" name="Picture 26" descr="A diagram of a atom&#10;&#10;AI-generated content may be incorrect.">
            <a:extLst>
              <a:ext uri="{FF2B5EF4-FFF2-40B4-BE49-F238E27FC236}">
                <a16:creationId xmlns:a16="http://schemas.microsoft.com/office/drawing/2014/main" id="{13A6A04A-93FB-8F92-5909-C83B90BB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3507639"/>
            <a:ext cx="946150" cy="914400"/>
          </a:xfrm>
          <a:prstGeom prst="rect">
            <a:avLst/>
          </a:prstGeom>
        </p:spPr>
      </p:pic>
      <p:pic>
        <p:nvPicPr>
          <p:cNvPr id="28" name="Picture 27" descr="A diagram of a atom&#10;&#10;AI-generated content may be incorrect.">
            <a:extLst>
              <a:ext uri="{FF2B5EF4-FFF2-40B4-BE49-F238E27FC236}">
                <a16:creationId xmlns:a16="http://schemas.microsoft.com/office/drawing/2014/main" id="{484A0A1A-230A-AC3F-96A5-9792F4C0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2307947"/>
            <a:ext cx="946150" cy="914400"/>
          </a:xfrm>
          <a:prstGeom prst="rect">
            <a:avLst/>
          </a:prstGeom>
        </p:spPr>
      </p:pic>
      <p:pic>
        <p:nvPicPr>
          <p:cNvPr id="29" name="Picture 28" descr="A diagram of a atom&#10;&#10;AI-generated content may be incorrect.">
            <a:extLst>
              <a:ext uri="{FF2B5EF4-FFF2-40B4-BE49-F238E27FC236}">
                <a16:creationId xmlns:a16="http://schemas.microsoft.com/office/drawing/2014/main" id="{A035A464-1977-58E0-3CAD-DA5FAA94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2307947"/>
            <a:ext cx="946150" cy="914400"/>
          </a:xfrm>
          <a:prstGeom prst="rect">
            <a:avLst/>
          </a:prstGeom>
        </p:spPr>
      </p:pic>
      <p:pic>
        <p:nvPicPr>
          <p:cNvPr id="30" name="Picture 29" descr="A diagram of a atom&#10;&#10;AI-generated content may be incorrect.">
            <a:extLst>
              <a:ext uri="{FF2B5EF4-FFF2-40B4-BE49-F238E27FC236}">
                <a16:creationId xmlns:a16="http://schemas.microsoft.com/office/drawing/2014/main" id="{0D589B39-EF07-081D-D99E-B90813FC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3507639"/>
            <a:ext cx="946150" cy="914400"/>
          </a:xfrm>
          <a:prstGeom prst="rect">
            <a:avLst/>
          </a:prstGeom>
        </p:spPr>
      </p:pic>
      <p:pic>
        <p:nvPicPr>
          <p:cNvPr id="31" name="Picture 30" descr="A diagram of a atom&#10;&#10;AI-generated content may be incorrect.">
            <a:extLst>
              <a:ext uri="{FF2B5EF4-FFF2-40B4-BE49-F238E27FC236}">
                <a16:creationId xmlns:a16="http://schemas.microsoft.com/office/drawing/2014/main" id="{CC075EC2-569C-B9BE-131E-8C5146DE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3507639"/>
            <a:ext cx="946150" cy="914400"/>
          </a:xfrm>
          <a:prstGeom prst="rect">
            <a:avLst/>
          </a:prstGeom>
        </p:spPr>
      </p:pic>
      <p:pic>
        <p:nvPicPr>
          <p:cNvPr id="32" name="Picture 31" descr="A diagram of a atom&#10;&#10;AI-generated content may be incorrect.">
            <a:extLst>
              <a:ext uri="{FF2B5EF4-FFF2-40B4-BE49-F238E27FC236}">
                <a16:creationId xmlns:a16="http://schemas.microsoft.com/office/drawing/2014/main" id="{6C2B4A93-BB66-CB9C-1182-1AD19E14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2307947"/>
            <a:ext cx="946150" cy="914400"/>
          </a:xfrm>
          <a:prstGeom prst="rect">
            <a:avLst/>
          </a:prstGeom>
        </p:spPr>
      </p:pic>
      <p:pic>
        <p:nvPicPr>
          <p:cNvPr id="33" name="Picture 32" descr="A diagram of a atom&#10;&#10;AI-generated content may be incorrect.">
            <a:extLst>
              <a:ext uri="{FF2B5EF4-FFF2-40B4-BE49-F238E27FC236}">
                <a16:creationId xmlns:a16="http://schemas.microsoft.com/office/drawing/2014/main" id="{3D083D3F-80B0-0723-3047-9220D674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2307947"/>
            <a:ext cx="946150" cy="914400"/>
          </a:xfrm>
          <a:prstGeom prst="rect">
            <a:avLst/>
          </a:prstGeom>
        </p:spPr>
      </p:pic>
      <p:pic>
        <p:nvPicPr>
          <p:cNvPr id="34" name="Picture 33" descr="A diagram of a atom&#10;&#10;AI-generated content may be incorrect.">
            <a:extLst>
              <a:ext uri="{FF2B5EF4-FFF2-40B4-BE49-F238E27FC236}">
                <a16:creationId xmlns:a16="http://schemas.microsoft.com/office/drawing/2014/main" id="{940456F0-DFDB-18A0-37B9-87012089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3507639"/>
            <a:ext cx="946150" cy="914400"/>
          </a:xfrm>
          <a:prstGeom prst="rect">
            <a:avLst/>
          </a:prstGeom>
        </p:spPr>
      </p:pic>
      <p:pic>
        <p:nvPicPr>
          <p:cNvPr id="35" name="Picture 34" descr="A diagram of a atom&#10;&#10;AI-generated content may be incorrect.">
            <a:extLst>
              <a:ext uri="{FF2B5EF4-FFF2-40B4-BE49-F238E27FC236}">
                <a16:creationId xmlns:a16="http://schemas.microsoft.com/office/drawing/2014/main" id="{341519E0-2C38-05B8-F72B-B2D1FD13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3507639"/>
            <a:ext cx="946150" cy="914400"/>
          </a:xfrm>
          <a:prstGeom prst="rect">
            <a:avLst/>
          </a:prstGeom>
        </p:spPr>
      </p:pic>
      <p:pic>
        <p:nvPicPr>
          <p:cNvPr id="36" name="Picture 35" descr="A diagram of a atom&#10;&#10;AI-generated content may be incorrect.">
            <a:extLst>
              <a:ext uri="{FF2B5EF4-FFF2-40B4-BE49-F238E27FC236}">
                <a16:creationId xmlns:a16="http://schemas.microsoft.com/office/drawing/2014/main" id="{CC7C3CE4-CDA2-C6C4-B12E-C6B5E4D0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2307947"/>
            <a:ext cx="946150" cy="914400"/>
          </a:xfrm>
          <a:prstGeom prst="rect">
            <a:avLst/>
          </a:prstGeom>
        </p:spPr>
      </p:pic>
      <p:pic>
        <p:nvPicPr>
          <p:cNvPr id="37" name="Picture 36" descr="A diagram of a atom&#10;&#10;AI-generated content may be incorrect.">
            <a:extLst>
              <a:ext uri="{FF2B5EF4-FFF2-40B4-BE49-F238E27FC236}">
                <a16:creationId xmlns:a16="http://schemas.microsoft.com/office/drawing/2014/main" id="{8A1180E7-2847-816D-165D-4FE4D58E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2307947"/>
            <a:ext cx="946150" cy="914400"/>
          </a:xfrm>
          <a:prstGeom prst="rect">
            <a:avLst/>
          </a:prstGeom>
        </p:spPr>
      </p:pic>
      <p:pic>
        <p:nvPicPr>
          <p:cNvPr id="38" name="Picture 37" descr="A diagram of a atom&#10;&#10;AI-generated content may be incorrect.">
            <a:extLst>
              <a:ext uri="{FF2B5EF4-FFF2-40B4-BE49-F238E27FC236}">
                <a16:creationId xmlns:a16="http://schemas.microsoft.com/office/drawing/2014/main" id="{73FA062E-83DA-2AEC-B2AB-EBA91F43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3507639"/>
            <a:ext cx="946150" cy="914400"/>
          </a:xfrm>
          <a:prstGeom prst="rect">
            <a:avLst/>
          </a:prstGeom>
        </p:spPr>
      </p:pic>
      <p:pic>
        <p:nvPicPr>
          <p:cNvPr id="39" name="Picture 38" descr="A diagram of a atom&#10;&#10;AI-generated content may be incorrect.">
            <a:extLst>
              <a:ext uri="{FF2B5EF4-FFF2-40B4-BE49-F238E27FC236}">
                <a16:creationId xmlns:a16="http://schemas.microsoft.com/office/drawing/2014/main" id="{BFE2502B-A717-38D8-6D13-395FFF4E1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3507639"/>
            <a:ext cx="946150" cy="914400"/>
          </a:xfrm>
          <a:prstGeom prst="rect">
            <a:avLst/>
          </a:prstGeom>
        </p:spPr>
      </p:pic>
      <p:pic>
        <p:nvPicPr>
          <p:cNvPr id="40" name="Picture 39" descr="A diagram of a atom&#10;&#10;AI-generated content may be incorrect.">
            <a:extLst>
              <a:ext uri="{FF2B5EF4-FFF2-40B4-BE49-F238E27FC236}">
                <a16:creationId xmlns:a16="http://schemas.microsoft.com/office/drawing/2014/main" id="{C0020669-295F-57D8-76AF-C3DA42749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0"/>
            <a:ext cx="946150" cy="914400"/>
          </a:xfrm>
          <a:prstGeom prst="rect">
            <a:avLst/>
          </a:prstGeom>
        </p:spPr>
      </p:pic>
      <p:pic>
        <p:nvPicPr>
          <p:cNvPr id="41" name="Picture 40" descr="A diagram of a atom&#10;&#10;AI-generated content may be incorrect.">
            <a:extLst>
              <a:ext uri="{FF2B5EF4-FFF2-40B4-BE49-F238E27FC236}">
                <a16:creationId xmlns:a16="http://schemas.microsoft.com/office/drawing/2014/main" id="{D88D9C19-23C0-098D-4CE7-B329A53D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0"/>
            <a:ext cx="946150" cy="914400"/>
          </a:xfrm>
          <a:prstGeom prst="rect">
            <a:avLst/>
          </a:prstGeom>
        </p:spPr>
      </p:pic>
      <p:pic>
        <p:nvPicPr>
          <p:cNvPr id="42" name="Picture 41" descr="A diagram of a atom&#10;&#10;AI-generated content may be incorrect.">
            <a:extLst>
              <a:ext uri="{FF2B5EF4-FFF2-40B4-BE49-F238E27FC236}">
                <a16:creationId xmlns:a16="http://schemas.microsoft.com/office/drawing/2014/main" id="{BE3BC182-4376-A01C-911E-ECA878DDA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29" y="1199692"/>
            <a:ext cx="946150" cy="914400"/>
          </a:xfrm>
          <a:prstGeom prst="rect">
            <a:avLst/>
          </a:prstGeom>
        </p:spPr>
      </p:pic>
      <p:pic>
        <p:nvPicPr>
          <p:cNvPr id="43" name="Picture 42" descr="A diagram of a atom&#10;&#10;AI-generated content may be incorrect.">
            <a:extLst>
              <a:ext uri="{FF2B5EF4-FFF2-40B4-BE49-F238E27FC236}">
                <a16:creationId xmlns:a16="http://schemas.microsoft.com/office/drawing/2014/main" id="{ACCF8016-4CC1-39E9-7057-ABDC2A17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" y="1199692"/>
            <a:ext cx="946150" cy="914400"/>
          </a:xfrm>
          <a:prstGeom prst="rect">
            <a:avLst/>
          </a:prstGeom>
        </p:spPr>
      </p:pic>
      <p:pic>
        <p:nvPicPr>
          <p:cNvPr id="44" name="Picture 43" descr="A diagram of a atom&#10;&#10;AI-generated content may be incorrect.">
            <a:extLst>
              <a:ext uri="{FF2B5EF4-FFF2-40B4-BE49-F238E27FC236}">
                <a16:creationId xmlns:a16="http://schemas.microsoft.com/office/drawing/2014/main" id="{96E63F5C-8F72-E86A-B987-7BC30CFD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0"/>
            <a:ext cx="946150" cy="914400"/>
          </a:xfrm>
          <a:prstGeom prst="rect">
            <a:avLst/>
          </a:prstGeom>
        </p:spPr>
      </p:pic>
      <p:pic>
        <p:nvPicPr>
          <p:cNvPr id="45" name="Picture 44" descr="A diagram of a atom&#10;&#10;AI-generated content may be incorrect.">
            <a:extLst>
              <a:ext uri="{FF2B5EF4-FFF2-40B4-BE49-F238E27FC236}">
                <a16:creationId xmlns:a16="http://schemas.microsoft.com/office/drawing/2014/main" id="{A9BF9DE1-9491-123C-3186-7BDC21C3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0"/>
            <a:ext cx="946150" cy="914400"/>
          </a:xfrm>
          <a:prstGeom prst="rect">
            <a:avLst/>
          </a:prstGeom>
        </p:spPr>
      </p:pic>
      <p:pic>
        <p:nvPicPr>
          <p:cNvPr id="46" name="Picture 45" descr="A diagram of a atom&#10;&#10;AI-generated content may be incorrect.">
            <a:extLst>
              <a:ext uri="{FF2B5EF4-FFF2-40B4-BE49-F238E27FC236}">
                <a16:creationId xmlns:a16="http://schemas.microsoft.com/office/drawing/2014/main" id="{754FFF1A-D5F2-12C6-A2C2-2C5D0154D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05" y="1199692"/>
            <a:ext cx="946150" cy="914400"/>
          </a:xfrm>
          <a:prstGeom prst="rect">
            <a:avLst/>
          </a:prstGeom>
        </p:spPr>
      </p:pic>
      <p:pic>
        <p:nvPicPr>
          <p:cNvPr id="47" name="Picture 46" descr="A diagram of a atom&#10;&#10;AI-generated content may be incorrect.">
            <a:extLst>
              <a:ext uri="{FF2B5EF4-FFF2-40B4-BE49-F238E27FC236}">
                <a16:creationId xmlns:a16="http://schemas.microsoft.com/office/drawing/2014/main" id="{72D21346-9BE3-12E6-1F1F-A988B85A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69" y="1199692"/>
            <a:ext cx="946150" cy="914400"/>
          </a:xfrm>
          <a:prstGeom prst="rect">
            <a:avLst/>
          </a:prstGeom>
        </p:spPr>
      </p:pic>
      <p:pic>
        <p:nvPicPr>
          <p:cNvPr id="48" name="Picture 47" descr="A diagram of a atom&#10;&#10;AI-generated content may be incorrect.">
            <a:extLst>
              <a:ext uri="{FF2B5EF4-FFF2-40B4-BE49-F238E27FC236}">
                <a16:creationId xmlns:a16="http://schemas.microsoft.com/office/drawing/2014/main" id="{F2D0F45B-F401-CDF2-F2FF-9CC3DDB7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0"/>
            <a:ext cx="946150" cy="914400"/>
          </a:xfrm>
          <a:prstGeom prst="rect">
            <a:avLst/>
          </a:prstGeom>
        </p:spPr>
      </p:pic>
      <p:pic>
        <p:nvPicPr>
          <p:cNvPr id="49" name="Picture 48" descr="A diagram of a atom&#10;&#10;AI-generated content may be incorrect.">
            <a:extLst>
              <a:ext uri="{FF2B5EF4-FFF2-40B4-BE49-F238E27FC236}">
                <a16:creationId xmlns:a16="http://schemas.microsoft.com/office/drawing/2014/main" id="{107B4417-DFDD-CDB7-8D1C-38F09D565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0"/>
            <a:ext cx="946150" cy="914400"/>
          </a:xfrm>
          <a:prstGeom prst="rect">
            <a:avLst/>
          </a:prstGeom>
        </p:spPr>
      </p:pic>
      <p:pic>
        <p:nvPicPr>
          <p:cNvPr id="50" name="Picture 49" descr="A diagram of a atom&#10;&#10;AI-generated content may be incorrect.">
            <a:extLst>
              <a:ext uri="{FF2B5EF4-FFF2-40B4-BE49-F238E27FC236}">
                <a16:creationId xmlns:a16="http://schemas.microsoft.com/office/drawing/2014/main" id="{1EF57EC4-4396-44BC-32D3-0DC14EF8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81" y="1199692"/>
            <a:ext cx="946150" cy="914400"/>
          </a:xfrm>
          <a:prstGeom prst="rect">
            <a:avLst/>
          </a:prstGeom>
        </p:spPr>
      </p:pic>
      <p:pic>
        <p:nvPicPr>
          <p:cNvPr id="51" name="Picture 50" descr="A diagram of a atom&#10;&#10;AI-generated content may be incorrect.">
            <a:extLst>
              <a:ext uri="{FF2B5EF4-FFF2-40B4-BE49-F238E27FC236}">
                <a16:creationId xmlns:a16="http://schemas.microsoft.com/office/drawing/2014/main" id="{168E9887-CB56-750A-AF80-7B30C876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1199692"/>
            <a:ext cx="946150" cy="914400"/>
          </a:xfrm>
          <a:prstGeom prst="rect">
            <a:avLst/>
          </a:prstGeom>
        </p:spPr>
      </p:pic>
      <p:pic>
        <p:nvPicPr>
          <p:cNvPr id="52" name="Picture 51" descr="A diagram of a atom&#10;&#10;AI-generated content may be incorrect.">
            <a:extLst>
              <a:ext uri="{FF2B5EF4-FFF2-40B4-BE49-F238E27FC236}">
                <a16:creationId xmlns:a16="http://schemas.microsoft.com/office/drawing/2014/main" id="{F5901C73-4FC6-2979-53ED-1E0D9357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0"/>
            <a:ext cx="946150" cy="914400"/>
          </a:xfrm>
          <a:prstGeom prst="rect">
            <a:avLst/>
          </a:prstGeom>
        </p:spPr>
      </p:pic>
      <p:pic>
        <p:nvPicPr>
          <p:cNvPr id="53" name="Picture 52" descr="A diagram of a atom&#10;&#10;AI-generated content may be incorrect.">
            <a:extLst>
              <a:ext uri="{FF2B5EF4-FFF2-40B4-BE49-F238E27FC236}">
                <a16:creationId xmlns:a16="http://schemas.microsoft.com/office/drawing/2014/main" id="{3F97B24A-DEE2-C769-D351-7D46DB06B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0"/>
            <a:ext cx="946150" cy="914400"/>
          </a:xfrm>
          <a:prstGeom prst="rect">
            <a:avLst/>
          </a:prstGeom>
        </p:spPr>
      </p:pic>
      <p:pic>
        <p:nvPicPr>
          <p:cNvPr id="54" name="Picture 53" descr="A diagram of a atom&#10;&#10;AI-generated content may be incorrect.">
            <a:extLst>
              <a:ext uri="{FF2B5EF4-FFF2-40B4-BE49-F238E27FC236}">
                <a16:creationId xmlns:a16="http://schemas.microsoft.com/office/drawing/2014/main" id="{2066BDC4-5EA3-8C45-8859-141B31A6C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915" y="1199692"/>
            <a:ext cx="946150" cy="914400"/>
          </a:xfrm>
          <a:prstGeom prst="rect">
            <a:avLst/>
          </a:prstGeom>
        </p:spPr>
      </p:pic>
      <p:pic>
        <p:nvPicPr>
          <p:cNvPr id="55" name="Picture 54" descr="A diagram of a atom&#10;&#10;AI-generated content may be incorrect.">
            <a:extLst>
              <a:ext uri="{FF2B5EF4-FFF2-40B4-BE49-F238E27FC236}">
                <a16:creationId xmlns:a16="http://schemas.microsoft.com/office/drawing/2014/main" id="{75A6C54E-A7CF-09C5-6DB7-14F2AC1E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179" y="1199692"/>
            <a:ext cx="946150" cy="9144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AB3A3B1-8A95-90EA-4BCD-26BBD4FCFCB0}"/>
              </a:ext>
            </a:extLst>
          </p:cNvPr>
          <p:cNvSpPr txBox="1"/>
          <p:nvPr/>
        </p:nvSpPr>
        <p:spPr>
          <a:xfrm>
            <a:off x="5267244" y="5566953"/>
            <a:ext cx="168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Microscopic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545AE4-786C-8503-966E-442700190FDF}"/>
              </a:ext>
            </a:extLst>
          </p:cNvPr>
          <p:cNvSpPr txBox="1"/>
          <p:nvPr/>
        </p:nvSpPr>
        <p:spPr>
          <a:xfrm>
            <a:off x="5447967" y="4283221"/>
            <a:ext cx="132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Bond length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D1DB1A3-5A58-ABBF-2637-2F2C8018C55F}"/>
              </a:ext>
            </a:extLst>
          </p:cNvPr>
          <p:cNvCxnSpPr>
            <a:stCxn id="30" idx="2"/>
            <a:endCxn id="11" idx="0"/>
          </p:cNvCxnSpPr>
          <p:nvPr/>
        </p:nvCxnSpPr>
        <p:spPr>
          <a:xfrm>
            <a:off x="5364480" y="4422039"/>
            <a:ext cx="0" cy="3218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14464F-B9E3-1271-1394-A6892ACD538E}"/>
              </a:ext>
            </a:extLst>
          </p:cNvPr>
          <p:cNvCxnSpPr/>
          <p:nvPr/>
        </p:nvCxnSpPr>
        <p:spPr>
          <a:xfrm>
            <a:off x="6834278" y="4422039"/>
            <a:ext cx="0" cy="3218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0C63292-8FD7-1EBA-259E-8156450C15A2}"/>
              </a:ext>
            </a:extLst>
          </p:cNvPr>
          <p:cNvCxnSpPr>
            <a:cxnSpLocks/>
          </p:cNvCxnSpPr>
          <p:nvPr/>
        </p:nvCxnSpPr>
        <p:spPr>
          <a:xfrm>
            <a:off x="5364480" y="4652553"/>
            <a:ext cx="146979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274155-A69B-0BD4-0BB8-40FE23FA3B07}"/>
              </a:ext>
            </a:extLst>
          </p:cNvPr>
          <p:cNvCxnSpPr>
            <a:cxnSpLocks/>
          </p:cNvCxnSpPr>
          <p:nvPr/>
        </p:nvCxnSpPr>
        <p:spPr>
          <a:xfrm flipH="1">
            <a:off x="2579827" y="3964839"/>
            <a:ext cx="14679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1855CD6-27FB-795C-4EC6-CA5FA0453CC5}"/>
              </a:ext>
            </a:extLst>
          </p:cNvPr>
          <p:cNvCxnSpPr>
            <a:cxnSpLocks/>
          </p:cNvCxnSpPr>
          <p:nvPr/>
        </p:nvCxnSpPr>
        <p:spPr>
          <a:xfrm flipH="1">
            <a:off x="2579827" y="2765147"/>
            <a:ext cx="1465479" cy="11996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83730CE8-89DA-FACE-AD94-897A8A75C02A}"/>
              </a:ext>
            </a:extLst>
          </p:cNvPr>
          <p:cNvSpPr txBox="1"/>
          <p:nvPr/>
        </p:nvSpPr>
        <p:spPr>
          <a:xfrm>
            <a:off x="3533318" y="3198616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Bond angle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A12CA1A-F380-DFBB-2552-22A649691A33}"/>
              </a:ext>
            </a:extLst>
          </p:cNvPr>
          <p:cNvCxnSpPr>
            <a:cxnSpLocks/>
          </p:cNvCxnSpPr>
          <p:nvPr/>
        </p:nvCxnSpPr>
        <p:spPr>
          <a:xfrm>
            <a:off x="3057779" y="3562503"/>
            <a:ext cx="109703" cy="402336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27CA4D3-C218-A12F-2E76-BD64321532D0}"/>
              </a:ext>
            </a:extLst>
          </p:cNvPr>
          <p:cNvSpPr txBox="1"/>
          <p:nvPr/>
        </p:nvSpPr>
        <p:spPr>
          <a:xfrm>
            <a:off x="5288047" y="3174884"/>
            <a:ext cx="174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electron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2A622F2-015D-F554-C5F5-3CA59C6B35AB}"/>
              </a:ext>
            </a:extLst>
          </p:cNvPr>
          <p:cNvCxnSpPr>
            <a:cxnSpLocks/>
          </p:cNvCxnSpPr>
          <p:nvPr/>
        </p:nvCxnSpPr>
        <p:spPr>
          <a:xfrm>
            <a:off x="1187501" y="5797784"/>
            <a:ext cx="1469798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343EBBF-DBA8-A457-EBA1-995F88A38362}"/>
              </a:ext>
            </a:extLst>
          </p:cNvPr>
          <p:cNvCxnSpPr>
            <a:cxnSpLocks/>
          </p:cNvCxnSpPr>
          <p:nvPr/>
        </p:nvCxnSpPr>
        <p:spPr>
          <a:xfrm flipV="1">
            <a:off x="1900479" y="5104425"/>
            <a:ext cx="0" cy="1386719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816AF5C-8019-57D8-1393-B12CEB2E8699}"/>
              </a:ext>
            </a:extLst>
          </p:cNvPr>
          <p:cNvSpPr txBox="1"/>
          <p:nvPr/>
        </p:nvSpPr>
        <p:spPr>
          <a:xfrm>
            <a:off x="418412" y="5473642"/>
            <a:ext cx="15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 vectors</a:t>
            </a:r>
          </a:p>
        </p:txBody>
      </p:sp>
    </p:spTree>
    <p:extLst>
      <p:ext uri="{BB962C8B-B14F-4D97-AF65-F5344CB8AC3E}">
        <p14:creationId xmlns:p14="http://schemas.microsoft.com/office/powerpoint/2010/main" val="256458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5FEAE-53A6-8460-73AF-CDD752D0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2EC48-1FBF-B89E-84FC-5E94E5A40C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06" b="-3761"/>
          <a:stretch/>
        </p:blipFill>
        <p:spPr>
          <a:xfrm>
            <a:off x="990157" y="513976"/>
            <a:ext cx="10575609" cy="5504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305BB-6D5A-B34E-8A9C-88C9C3C6C191}"/>
              </a:ext>
            </a:extLst>
          </p:cNvPr>
          <p:cNvSpPr txBox="1"/>
          <p:nvPr/>
        </p:nvSpPr>
        <p:spPr>
          <a:xfrm>
            <a:off x="5267244" y="6113191"/>
            <a:ext cx="1655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Mesoscopic</a:t>
            </a:r>
          </a:p>
        </p:txBody>
      </p:sp>
    </p:spTree>
    <p:extLst>
      <p:ext uri="{BB962C8B-B14F-4D97-AF65-F5344CB8AC3E}">
        <p14:creationId xmlns:p14="http://schemas.microsoft.com/office/powerpoint/2010/main" val="37814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B78E0-88F9-10C2-EFF2-BA7CC1EC1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OS - Wikipedia">
            <a:extLst>
              <a:ext uri="{FF2B5EF4-FFF2-40B4-BE49-F238E27FC236}">
                <a16:creationId xmlns:a16="http://schemas.microsoft.com/office/drawing/2014/main" id="{26590FA6-82D1-515F-133A-A47048BD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81077"/>
            <a:ext cx="635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MOSFET and Metal Oxide Semiconductor Tutorial">
            <a:extLst>
              <a:ext uri="{FF2B5EF4-FFF2-40B4-BE49-F238E27FC236}">
                <a16:creationId xmlns:a16="http://schemas.microsoft.com/office/drawing/2014/main" id="{A0CCAA1D-BDD7-075A-2F26-029F4567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62" y="2596896"/>
            <a:ext cx="4517475" cy="38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D88745-29B1-F314-F64A-2BB85138BFC8}"/>
              </a:ext>
            </a:extLst>
          </p:cNvPr>
          <p:cNvSpPr txBox="1"/>
          <p:nvPr/>
        </p:nvSpPr>
        <p:spPr>
          <a:xfrm>
            <a:off x="5399614" y="6399383"/>
            <a:ext cx="1539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2177308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"/>
  <p:tag name="ORIGINALWIDTH" val="457"/>
  <p:tag name="OUTPUTTYPE" val="PDF"/>
  <p:tag name="IGUANATEXVERSION" val="160"/>
  <p:tag name="LATEXADDIN" val="\documentclass{article}&#10;\usepackage{amsmath}&#10;\pagestyle{empty}&#10;\begin{document}&#10;&#10;\begin{align}&#10;    &amp; E(u, \mathcal{E}, \eta) = E_0 + \\&#10;    \\&#10;    &amp; \frac{\partial E}{\partial u_m}u_m + \frac{\partial E}{\partial\mathcal{E}_{\alpha}}\mathcal{E}_{\alpha} + \frac{\partial E}{\partial\eta_j}\eta_j + \\&#10;    \\&#10;    &amp; \frac{1}{2}\frac{\partial^2E}{\partial u_m\partial u_n}u_mu_n + \frac{1}{2}\frac{\partial^2E}{\partial \mathcal{E}_{\alpha}\partial \mathcal{E}_{\beta}}\mathcal{E}_{\alpha}\mathcal{E}_{\beta} + \frac{1}{2}\frac{\partial^2E}{\partial \eta_i \partial \eta_j}\eta_i\eta_j + \frac{1}{2}\frac{\partial^2E}{\partial u_m\partial \mathcal{E}_{\alpha}}u_m\mathcal{E}_{\alpha} + \frac{1}{2}\frac{\partial^2E}{\partial u_m\partial \eta_j}u_m\eta_j + \frac{1}{2}\frac{\partial^2E}{\partial \mathcal{E}_{\alpha}\partial \eta_j}\mathcal{E}_{\alpha}\eta_j + \\&#10;    \\&#10;    &amp; \frac{1}{6}\frac{\partial^3E}{\partial \mathcal{E}_{\alpha}\partial \mathcal{E}_{\beta}\partial \mathcal{E}_{\gamma}}\mathcal{E}_{\alpha}\mathcal{E}_{\beta}\mathcal{E}_{\gamma} + \frac{1}{6}\frac{\partial^3E}{\partial \mathcal{E}_{\alpha}\partial \mathcal{E}_{\beta}\partial u_m}\mathcal{E}_{\alpha}\mathcal{E}_{\beta}u_m + \frac{1}{6}\frac{\partial^3E}{\partial \mathcal{E}_{\alpha}\partial \mathcal{E}_{\beta}\partial \eta_i}\mathcal{E}_{\alpha}\mathcal{E}_{\beta} \eta_i + \cdots&#10;\end{align}&#10;&#10;\end{document}"/>
  <p:tag name="IGUANATEXSIZE" val="20"/>
  <p:tag name="IGUANATEXCURSOR" val="1367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20"/>
  <p:tag name="OUTPUTTYPE" val="PDF"/>
  <p:tag name="IGUANATEXVERSION" val="160"/>
  <p:tag name="LATEXADDIN" val="\documentclass{article}&#10;\usepackage{amsmath}&#10;\pagestyle{empty}&#10;\begin{document}&#10;&#10;$$&#10;\times 10^6&#10;$$&#10;&#10;\end{document}"/>
  <p:tag name="IGUANATEXSIZE" val="14"/>
  <p:tag name="IGUANATEXCURSOR" val="95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20"/>
  <p:tag name="OUTPUTTYPE" val="PDF"/>
  <p:tag name="IGUANATEXVERSION" val="160"/>
  <p:tag name="LATEXADDIN" val="\documentclass{article}&#10;\usepackage{amsmath}&#10;\pagestyle{empty}&#10;\begin{document}&#10;&#10;$$&#10;\times 10^6&#10;$$&#10;&#10;\end{document}"/>
  <p:tag name="IGUANATEXSIZE" val="14"/>
  <p:tag name="IGUANATEXCURSOR" val="95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"/>
  <p:tag name="ORIGINALWIDTH" val="192"/>
  <p:tag name="OUTPUTTYPE" val="PDF"/>
  <p:tag name="IGUANATEXVERSION" val="160"/>
  <p:tag name="LATEXADDIN" val="\documentclass{article}&#10;\usepackage{amsmath}&#10;\pagestyle{empty}&#10;\begin{document}&#10;&#10;$$&#10;p_{ij\mu\nu} \approx \frac{\Delta(\varepsilon^{-1}_{ij})(\eta^+)- \Delta(\varepsilon^{-1}_{ij})(\eta^-)}{2\eta_{\mu\nu}} + \mathcal{O}(\eta^2).&#10;$$&#10;&#10;\end{document}"/>
  <p:tag name="IGUANATEXSIZE" val="20"/>
  <p:tag name="IGUANATEXCURSOR" val="227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"/>
  <p:tag name="ORIGINALWIDTH" val="457"/>
  <p:tag name="OUTPUTTYPE" val="PDF"/>
  <p:tag name="IGUANATEXVERSION" val="160"/>
  <p:tag name="LATEXADDIN" val="\documentclass{article}&#10;\usepackage{amsmath}&#10;\pagestyle{empty}&#10;\begin{document}&#10;&#10;\begin{align}&#10;    &amp; E(u, \mathcal{E}, \eta) = E_0 + \\&#10;    \\&#10;    &amp; \frac{\partial E}{\partial u_m}u_m + \frac{\partial E}{\partial\mathcal{E}_{\alpha}}\mathcal{E}_{\alpha} + \frac{\partial E}{\partial\eta_j}\eta_j + \\&#10;    \\&#10;    &amp; \frac{1}{2}\frac{\partial^2E}{\partial u_m\partial u_n}u_mu_n + \frac{1}{2}\frac{\partial^2E}{\partial \mathcal{E}_{\alpha}\partial \mathcal{E}_{\beta}}\mathcal{E}_{\alpha}\mathcal{E}_{\beta} + \frac{1}{2}\frac{\partial^2E}{\partial \eta_i \partial \eta_j}\eta_i\eta_j + \frac{1}{2}\frac{\partial^2E}{\partial u_m\partial \mathcal{E}_{\alpha}}u_m\mathcal{E}_{\alpha} + \frac{1}{2}\frac{\partial^2E}{\partial u_m\partial \eta_j}u_m\eta_j + \frac{1}{2}\frac{\partial^2E}{\partial \mathcal{E}_{\alpha}\partial \eta_j}\mathcal{E}_{\alpha}\eta_j + \\&#10;    \\&#10;    &amp; \frac{1}{6}\frac{\partial^3E}{\partial \mathcal{E}_{\alpha}\partial \mathcal{E}_{\beta}\partial \mathcal{E}_{\gamma}}\mathcal{E}_{\alpha}\mathcal{E}_{\beta}\mathcal{E}_{\gamma} + \frac{1}{6}\frac{\partial^3E}{\partial \mathcal{E}_{\alpha}\partial \mathcal{E}_{\beta}\partial u_m}\mathcal{E}_{\alpha}\mathcal{E}_{\beta}u_m + \frac{1}{6}\frac{\partial^3E}{\partial \mathcal{E}_{\alpha}\partial \mathcal{E}_{\beta}\partial \eta_i}\mathcal{E}_{\alpha}\mathcal{E}_{\beta} \eta_i + \cdots&#10;\end{align}&#10;&#10;\end{document}"/>
  <p:tag name="IGUANATEXSIZE" val="20"/>
  <p:tag name="IGUANATEXCURSOR" val="1367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67"/>
  <p:tag name="OUTPUTTYPE" val="PDF"/>
  <p:tag name="IGUANATEXVERSION" val="160"/>
  <p:tag name="LATEXADDIN" val="\documentclass{article}&#10;\usepackage{amsmath}&#10;\pagestyle{empty}&#10;\begin{document}&#10;&#10;$$&#10;\langle  d_{z^2} | H | R=(0,0,0), O_3, p_{z} \rangle = -2.5323&#10;$$&#10;&#10;&#10;\end{document}"/>
  <p:tag name="IGUANATEXSIZE" val="16"/>
  <p:tag name="IGUANATEXCURSOR" val="99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67"/>
  <p:tag name="OUTPUTTYPE" val="PDF"/>
  <p:tag name="IGUANATEXVERSION" val="160"/>
  <p:tag name="LATEXADDIN" val="\documentclass{article}&#10;\usepackage{amsmath}&#10;\pagestyle{empty}&#10;\begin{document}&#10;&#10;$$&#10;\langle  d_{z^2} | H | R=(0,0,-1), O_3, p_{z} \rangle = 2.5323&#10;$$&#10;&#10;&#10;\end{document}"/>
  <p:tag name="IGUANATEXSIZE" val="16"/>
  <p:tag name="IGUANATEXCURSOR" val="99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67"/>
  <p:tag name="OUTPUTTYPE" val="PDF"/>
  <p:tag name="IGUANATEXVERSION" val="160"/>
  <p:tag name="LATEXADDIN" val="\documentclass{article}&#10;\usepackage{amsmath}&#10;\pagestyle{empty}&#10;\begin{document}&#10;&#10;$$&#10;\langle  d_{z^2} | H | R=(0,0,0), O_3, p_{z} \rangle = -2.6989&#10;$$&#10;&#10;&#10;\end{document}"/>
  <p:tag name="IGUANATEXSIZE" val="16"/>
  <p:tag name="IGUANATEXCURSOR" val="99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67"/>
  <p:tag name="OUTPUTTYPE" val="PDF"/>
  <p:tag name="IGUANATEXVERSION" val="160"/>
  <p:tag name="LATEXADDIN" val="\documentclass{article}&#10;\usepackage{amsmath}&#10;\pagestyle{empty}&#10;\begin{document}&#10;&#10;$$&#10;\langle  d_{z^2} | H | R=(0,0,-1), O_3, p_{z} \rangle = 2.3639&#10;$$&#10;&#10;&#10;\end{document}"/>
  <p:tag name="IGUANATEXSIZE" val="16"/>
  <p:tag name="IGUANATEXCURSOR" val="140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"/>
  <p:tag name="ORIGINALWIDTH" val="124"/>
  <p:tag name="OUTPUTTYPE" val="PDF"/>
  <p:tag name="IGUANATEXVERSION" val="160"/>
  <p:tag name="LATEXADDIN" val="\documentclass{article}&#10;\usepackage{amsmath}&#10;\pagestyle{empty}&#10;\begin{document}&#10;&#10;$$&#10;H_{ij}^k = \sum_R e^{ik(R+t_j-t_i)}H_{ij}(R)&#10;$$&#10;&#10;\end{document}"/>
  <p:tag name="IGUANATEXSIZE" val="16"/>
  <p:tag name="IGUANATEXCURSOR" val="122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56"/>
  <p:tag name="OUTPUTTYPE" val="PDF"/>
  <p:tag name="IGUANATEXVERSION" val="160"/>
  <p:tag name="LATEXADDIN" val="\documentclass{article}&#10;\usepackage{amsmath}&#10;\pagestyle{empty}&#10;\begin{document}&#10;&#10;$$&#10;r_{ijk} = \frac{\Delta \chi^{-1}_{ij}}{\Delta E_k}&#10;$$&#10;&#10;\end{document}"/>
  <p:tag name="IGUANATEXSIZE" val="14"/>
  <p:tag name="IGUANATEXCURSOR" val="111"/>
  <p:tag name="TRANSPARENCY" val="True"/>
  <p:tag name="LATEXENGINEID" val="0"/>
  <p:tag name="TEMPFOLDER" val="/Users/inhwankim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16938</TotalTime>
  <Words>1092</Words>
  <Application>Microsoft Macintosh PowerPoint</Application>
  <PresentationFormat>Widescreen</PresentationFormat>
  <Paragraphs>246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Jost</vt:lpstr>
      <vt:lpstr>Malgun Gothic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+ FDTD + Phase Field Simulation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Computational Materials Physics</vt:lpstr>
      <vt:lpstr>PowerPoint Presentation</vt:lpstr>
      <vt:lpstr>PowerPoint Presentation</vt:lpstr>
      <vt:lpstr>Density Functional Theory</vt:lpstr>
      <vt:lpstr>Density Functional Theory</vt:lpstr>
      <vt:lpstr>Density Functional Theory</vt:lpstr>
      <vt:lpstr>Density Functional Theory</vt:lpstr>
      <vt:lpstr>Density Functional Theory</vt:lpstr>
      <vt:lpstr>Density Functional Theory</vt:lpstr>
      <vt:lpstr>Density Functional Theory</vt:lpstr>
      <vt:lpstr>Density Functional Theory</vt:lpstr>
      <vt:lpstr>Pseudopotential</vt:lpstr>
      <vt:lpstr>Taylor Expansion of the Total Energy</vt:lpstr>
      <vt:lpstr>Taylor Expansion of the Total Energy</vt:lpstr>
      <vt:lpstr>What can you do with DFT?</vt:lpstr>
      <vt:lpstr>What can you do with DFT?</vt:lpstr>
      <vt:lpstr>PowerPoint Presentation</vt:lpstr>
      <vt:lpstr>PowerPoint Presentation</vt:lpstr>
      <vt:lpstr>PowerPoint Presentation</vt:lpstr>
      <vt:lpstr>PowerPoint Presentation</vt:lpstr>
      <vt:lpstr>Finite Difference Time Domain simulation</vt:lpstr>
      <vt:lpstr>PowerPoint Presentation</vt:lpstr>
      <vt:lpstr>PowerPoint Presentation</vt:lpstr>
      <vt:lpstr>Phase Field Simulation – Thermodynamics</vt:lpstr>
      <vt:lpstr>Phase Field Simulation – Thermodynamics</vt:lpstr>
      <vt:lpstr>Manybody Perturbation Theory</vt:lpstr>
      <vt:lpstr>Manybody Perturbation Theory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Nature of the Electro-Optic Response in Tetragonal BaTiO3</dc:title>
  <dc:creator>Kim, Inhwan</dc:creator>
  <cp:lastModifiedBy>Kim, Inhwan</cp:lastModifiedBy>
  <cp:revision>31</cp:revision>
  <dcterms:created xsi:type="dcterms:W3CDTF">2023-03-05T03:14:46Z</dcterms:created>
  <dcterms:modified xsi:type="dcterms:W3CDTF">2025-06-20T17:40:29Z</dcterms:modified>
</cp:coreProperties>
</file>